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7" r:id="rId4"/>
    <p:sldId id="348" r:id="rId5"/>
    <p:sldId id="351" r:id="rId6"/>
    <p:sldId id="349" r:id="rId7"/>
    <p:sldId id="350" r:id="rId8"/>
    <p:sldId id="355" r:id="rId9"/>
    <p:sldId id="356" r:id="rId10"/>
    <p:sldId id="360" r:id="rId11"/>
    <p:sldId id="361" r:id="rId12"/>
    <p:sldId id="365" r:id="rId13"/>
    <p:sldId id="368" r:id="rId14"/>
    <p:sldId id="371" r:id="rId15"/>
    <p:sldId id="372" r:id="rId16"/>
    <p:sldId id="375" r:id="rId17"/>
    <p:sldId id="373" r:id="rId18"/>
    <p:sldId id="378" r:id="rId19"/>
    <p:sldId id="376" r:id="rId20"/>
    <p:sldId id="377" r:id="rId21"/>
    <p:sldId id="379" r:id="rId22"/>
    <p:sldId id="380" r:id="rId23"/>
    <p:sldId id="422" r:id="rId24"/>
    <p:sldId id="381" r:id="rId25"/>
    <p:sldId id="382" r:id="rId26"/>
    <p:sldId id="413" r:id="rId27"/>
    <p:sldId id="414" r:id="rId28"/>
    <p:sldId id="416" r:id="rId29"/>
    <p:sldId id="418" r:id="rId30"/>
    <p:sldId id="383" r:id="rId31"/>
    <p:sldId id="408" r:id="rId32"/>
    <p:sldId id="409" r:id="rId33"/>
    <p:sldId id="410" r:id="rId34"/>
    <p:sldId id="386" r:id="rId35"/>
    <p:sldId id="390" r:id="rId36"/>
    <p:sldId id="391" r:id="rId37"/>
    <p:sldId id="392" r:id="rId38"/>
    <p:sldId id="407" r:id="rId39"/>
    <p:sldId id="296" r:id="rId40"/>
    <p:sldId id="281" r:id="rId41"/>
    <p:sldId id="285" r:id="rId42"/>
    <p:sldId id="289" r:id="rId43"/>
    <p:sldId id="300" r:id="rId44"/>
    <p:sldId id="329" r:id="rId45"/>
    <p:sldId id="264" r:id="rId46"/>
    <p:sldId id="326" r:id="rId47"/>
    <p:sldId id="338" r:id="rId48"/>
    <p:sldId id="42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43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7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1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6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4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7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3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8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9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37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867CF-4DC3-44E4-8957-A59CD24329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8E125-2021-4109-8590-156A487A5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0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9.jpeg"/><Relationship Id="rId10" Type="http://schemas.openxmlformats.org/officeDocument/2006/relationships/image" Target="../media/image5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85801"/>
            <a:ext cx="8991600" cy="198119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Mapping Disease Genes using Recessive </a:t>
            </a:r>
            <a:r>
              <a:rPr lang="en-US" b="1" dirty="0" err="1" smtClean="0">
                <a:solidFill>
                  <a:schemeClr val="tx2"/>
                </a:solidFill>
              </a:rPr>
              <a:t>Diplotypes</a:t>
            </a:r>
            <a:r>
              <a:rPr lang="en-US" b="1" dirty="0" smtClean="0">
                <a:solidFill>
                  <a:schemeClr val="tx2"/>
                </a:solidFill>
              </a:rPr>
              <a:t> and Shared Chromosomal Regions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28956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b="1" dirty="0"/>
              <a:t>Steve Schrodi</a:t>
            </a:r>
          </a:p>
          <a:p>
            <a:r>
              <a:rPr lang="en-US" sz="2800" b="1" dirty="0"/>
              <a:t>Center for Precision  Medicine Research</a:t>
            </a:r>
          </a:p>
          <a:p>
            <a:r>
              <a:rPr lang="en-US" sz="2800" b="1" dirty="0"/>
              <a:t>Marshfield Clinic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217609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/>
              <a:t>2-locus Power Calculations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C:\Users\schrodis\Desktop\Projects\2ALOF\2locus_power_r2_13nov2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54" y="1050212"/>
            <a:ext cx="4438946" cy="496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chrodis\Desktop\Projects\2ALOF\2locus_power_R10_13Nov2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4800600" cy="49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schrodis\Desktop\Projects\2ALOF\2locus_r10_power_13nov2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76200"/>
            <a:ext cx="27754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schrodis\Desktop\Projects\2ALOF\2locus_power_r20_13Nov20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816" y="76200"/>
            <a:ext cx="292998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schrodis\Desktop\Projects\2ALOF\2locus_power_r10_13nov2017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303017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 descr="C:\Users\schrodis\Desktop\Projects\2ALOF\2locus_power_r40_13nov20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21" y="3505200"/>
            <a:ext cx="27754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C:\Users\schrodis\Desktop\Projects\2ALOF\2locus_power_r40_13nov2017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040" y="3505201"/>
            <a:ext cx="2815511" cy="324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3" name="Picture 7" descr="C:\Users\schrodis\Desktop\Projects\2ALOF\2locus_power_r5_13nov2017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505200"/>
            <a:ext cx="3048000" cy="32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9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Personalized Medicine Research Project</a:t>
            </a:r>
            <a:br>
              <a:rPr lang="en-US" sz="3600" b="1" dirty="0"/>
            </a:br>
            <a:r>
              <a:rPr lang="en-US" sz="3100" b="1" dirty="0">
                <a:solidFill>
                  <a:schemeClr val="tx2"/>
                </a:solidFill>
              </a:rPr>
              <a:t>The Central Wisconsin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0020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Biobank</a:t>
            </a:r>
            <a:r>
              <a:rPr lang="en-US" dirty="0" smtClean="0"/>
              <a:t> of 20,000 individuals</a:t>
            </a:r>
          </a:p>
          <a:p>
            <a:r>
              <a:rPr lang="en-US" dirty="0" smtClean="0"/>
              <a:t>Stored plasma, serum, DNA  </a:t>
            </a:r>
          </a:p>
          <a:p>
            <a:r>
              <a:rPr lang="en-US" dirty="0" smtClean="0"/>
              <a:t>19,000 exome </a:t>
            </a:r>
            <a:r>
              <a:rPr lang="en-US" dirty="0" err="1" smtClean="0"/>
              <a:t>beadchip</a:t>
            </a:r>
            <a:endParaRPr lang="en-US" dirty="0" smtClean="0"/>
          </a:p>
          <a:p>
            <a:r>
              <a:rPr lang="en-US" dirty="0" smtClean="0"/>
              <a:t>Electronic Medical Records &gt;34 </a:t>
            </a:r>
            <a:r>
              <a:rPr lang="en-US" dirty="0" err="1" smtClean="0"/>
              <a:t>yrs</a:t>
            </a:r>
            <a:r>
              <a:rPr lang="en-US" dirty="0" smtClean="0"/>
              <a:t> </a:t>
            </a:r>
          </a:p>
          <a:p>
            <a:r>
              <a:rPr lang="en-US" dirty="0" smtClean="0"/>
              <a:t>&gt;80% of the individuals surrounding Marshfield trace their ancestry to Bavarian settlers in the late 1800s.</a:t>
            </a:r>
          </a:p>
          <a:p>
            <a:r>
              <a:rPr lang="en-US" dirty="0" smtClean="0"/>
              <a:t>Low migration</a:t>
            </a:r>
          </a:p>
          <a:p>
            <a:r>
              <a:rPr lang="en-US" dirty="0" smtClean="0"/>
              <a:t>Roughly five </a:t>
            </a:r>
            <a:r>
              <a:rPr lang="en-US" dirty="0" err="1" smtClean="0"/>
              <a:t>meioses</a:t>
            </a:r>
            <a:r>
              <a:rPr lang="en-US" dirty="0" smtClean="0"/>
              <a:t> since founders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76400" y="1418456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76400" y="1448780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1" y="5791200"/>
            <a:ext cx="1590675" cy="76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524000"/>
            <a:ext cx="3003721" cy="19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1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143000"/>
            <a:ext cx="8686800" cy="5562600"/>
          </a:xfrm>
        </p:spPr>
        <p:txBody>
          <a:bodyPr>
            <a:normAutofit/>
          </a:bodyPr>
          <a:lstStyle/>
          <a:p>
            <a:r>
              <a:rPr lang="en-US" sz="2400" dirty="0"/>
              <a:t>Exome </a:t>
            </a:r>
            <a:r>
              <a:rPr lang="en-US" sz="2400" dirty="0" err="1"/>
              <a:t>beadchip</a:t>
            </a:r>
            <a:r>
              <a:rPr lang="en-US" sz="2400" dirty="0"/>
              <a:t> data used on 10,000 subjects</a:t>
            </a:r>
          </a:p>
          <a:p>
            <a:r>
              <a:rPr lang="en-US" sz="2400" dirty="0"/>
              <a:t>PCA used to exclude genetic background outliers</a:t>
            </a:r>
          </a:p>
          <a:p>
            <a:r>
              <a:rPr lang="en-US" sz="2400" dirty="0"/>
              <a:t>Phasing using localized haplotype clustering </a:t>
            </a:r>
          </a:p>
          <a:p>
            <a:r>
              <a:rPr lang="en-US" sz="2400" dirty="0"/>
              <a:t>Putative functional variants: GWAS-significant, nonsynonymous, 3’UTR, 5’UTR, or splice site</a:t>
            </a:r>
          </a:p>
          <a:p>
            <a:r>
              <a:rPr lang="en-US" sz="2400" dirty="0"/>
              <a:t>Two or more </a:t>
            </a:r>
            <a:r>
              <a:rPr lang="en-US" sz="2400" i="1" dirty="0"/>
              <a:t>in silico </a:t>
            </a:r>
            <a:r>
              <a:rPr lang="en-US" sz="2400" dirty="0"/>
              <a:t>pathogenic annotations</a:t>
            </a:r>
          </a:p>
          <a:p>
            <a:r>
              <a:rPr lang="en-US" sz="2400" dirty="0"/>
              <a:t>ICD9: two or more instances of (</a:t>
            </a:r>
            <a:r>
              <a:rPr lang="en-US" sz="2400" dirty="0" err="1"/>
              <a:t>i</a:t>
            </a:r>
            <a:r>
              <a:rPr lang="en-US" sz="2400" dirty="0"/>
              <a:t>) iron metabolism disorder, excluding anemia (ii) hereditary hemochromatosis, (iii) </a:t>
            </a:r>
            <a:r>
              <a:rPr lang="en-US" sz="2400" dirty="0" err="1"/>
              <a:t>unspec</a:t>
            </a:r>
            <a:r>
              <a:rPr lang="en-US" sz="2400" dirty="0"/>
              <a:t> hemochromatosis</a:t>
            </a:r>
          </a:p>
          <a:p>
            <a:r>
              <a:rPr lang="en-US" sz="2400" dirty="0"/>
              <a:t>Transferrin saturation (ratio of serum iron to transferrin iron-binding capacity) &gt; 48%</a:t>
            </a:r>
          </a:p>
          <a:p>
            <a:r>
              <a:rPr lang="en-US" sz="2400" dirty="0"/>
              <a:t>18 cases identified and 6,896 controls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Application: Iron Overload Disorder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0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chrodis\Desktop\Iron\Blood Submission\Figure1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1" t="14127" r="6846" b="35079"/>
          <a:stretch/>
        </p:blipFill>
        <p:spPr bwMode="auto">
          <a:xfrm>
            <a:off x="2362200" y="901988"/>
            <a:ext cx="6945407" cy="58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317213"/>
            <a:ext cx="285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Manhattan Plot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410200" y="1600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58000" y="26670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Quantile-Quantile Plot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609601"/>
            <a:ext cx="6172200" cy="603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1801" y="92685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HFE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1" y="2209800"/>
            <a:ext cx="65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FGF6</a:t>
            </a:r>
          </a:p>
        </p:txBody>
      </p:sp>
      <p:sp>
        <p:nvSpPr>
          <p:cNvPr id="5" name="Oval 4"/>
          <p:cNvSpPr/>
          <p:nvPr/>
        </p:nvSpPr>
        <p:spPr>
          <a:xfrm>
            <a:off x="6400800" y="1111516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72200" y="2394466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8600" y="2579133"/>
            <a:ext cx="164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~ false </a:t>
            </a:r>
            <a:r>
              <a:rPr lang="en-US" sz="1400" dirty="0" err="1"/>
              <a:t>pos</a:t>
            </a:r>
            <a:r>
              <a:rPr lang="en-US" sz="1400" dirty="0"/>
              <a:t> rate 0.08</a:t>
            </a:r>
          </a:p>
        </p:txBody>
      </p:sp>
    </p:spTree>
    <p:extLst>
      <p:ext uri="{BB962C8B-B14F-4D97-AF65-F5344CB8AC3E}">
        <p14:creationId xmlns:p14="http://schemas.microsoft.com/office/powerpoint/2010/main" val="9271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FGF6</a:t>
            </a:r>
            <a:endParaRPr lang="en-US" b="1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00200" y="914401"/>
            <a:ext cx="815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Encodes for the fibroblast growth factor 6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Expressed across numerous tissues including skeletal muscle, </a:t>
            </a:r>
          </a:p>
          <a:p>
            <a:r>
              <a:rPr lang="en-US" sz="2400" dirty="0"/>
              <a:t>     blood, liver and pancreas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1" y="3682876"/>
            <a:ext cx="4231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Protein-protein interactions suggest</a:t>
            </a:r>
          </a:p>
          <a:p>
            <a:r>
              <a:rPr lang="en-US" b="1" dirty="0">
                <a:solidFill>
                  <a:schemeClr val="tx2"/>
                </a:solidFill>
              </a:rPr>
              <a:t>involvement of FGF-6 with Fe-metabolism </a:t>
            </a:r>
          </a:p>
          <a:p>
            <a:r>
              <a:rPr lang="en-US" b="1" dirty="0">
                <a:solidFill>
                  <a:schemeClr val="tx2"/>
                </a:solidFill>
              </a:rPr>
              <a:t>subnetwork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51" y="1663687"/>
            <a:ext cx="3276600" cy="49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1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8839200" cy="8683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Dose-Dependent FGF-6 Impact on Intracellular Iron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1"/>
            <a:ext cx="6019800" cy="585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4800" y="2057401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Ferrozine</a:t>
            </a:r>
            <a:r>
              <a:rPr lang="en-US" sz="2000" dirty="0"/>
              <a:t> assay after </a:t>
            </a:r>
          </a:p>
          <a:p>
            <a:r>
              <a:rPr lang="en-US" sz="2000" dirty="0"/>
              <a:t>48h incubation on four</a:t>
            </a:r>
          </a:p>
          <a:p>
            <a:r>
              <a:rPr lang="en-US" sz="2000" dirty="0"/>
              <a:t>cell lines</a:t>
            </a:r>
          </a:p>
        </p:txBody>
      </p:sp>
    </p:spTree>
    <p:extLst>
      <p:ext uri="{BB962C8B-B14F-4D97-AF65-F5344CB8AC3E}">
        <p14:creationId xmlns:p14="http://schemas.microsoft.com/office/powerpoint/2010/main" val="390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3425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FGF-6 and </a:t>
            </a:r>
            <a:r>
              <a:rPr lang="en-US" sz="3600" b="1" i="1" dirty="0">
                <a:solidFill>
                  <a:schemeClr val="tx2"/>
                </a:solidFill>
              </a:rPr>
              <a:t>FGF6</a:t>
            </a:r>
            <a:r>
              <a:rPr lang="en-US" sz="3600" b="1" dirty="0">
                <a:solidFill>
                  <a:schemeClr val="tx2"/>
                </a:solidFill>
              </a:rPr>
              <a:t> Transcriptional Regulation of </a:t>
            </a:r>
            <a:r>
              <a:rPr lang="en-US" sz="3600" b="1" dirty="0" err="1">
                <a:solidFill>
                  <a:schemeClr val="tx2"/>
                </a:solidFill>
              </a:rPr>
              <a:t>Hepcidin</a:t>
            </a:r>
            <a:r>
              <a:rPr lang="en-US" sz="3600" b="1" dirty="0">
                <a:solidFill>
                  <a:schemeClr val="tx2"/>
                </a:solidFill>
              </a:rPr>
              <a:t> (</a:t>
            </a:r>
            <a:r>
              <a:rPr lang="en-US" sz="3600" b="1" i="1" dirty="0">
                <a:solidFill>
                  <a:schemeClr val="tx2"/>
                </a:solidFill>
              </a:rPr>
              <a:t>HAMP</a:t>
            </a:r>
            <a:r>
              <a:rPr lang="en-US" sz="3600" b="1" dirty="0">
                <a:solidFill>
                  <a:schemeClr val="tx2"/>
                </a:solidFill>
              </a:rPr>
              <a:t>) in Hepatocytes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6" y="1371601"/>
            <a:ext cx="4397375" cy="41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22" y="1600201"/>
            <a:ext cx="4336778" cy="38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05200" y="5334000"/>
            <a:ext cx="4357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HAMP</a:t>
            </a:r>
            <a:r>
              <a:rPr lang="en-US" dirty="0"/>
              <a:t> encodes for </a:t>
            </a:r>
            <a:r>
              <a:rPr lang="en-US" dirty="0" err="1"/>
              <a:t>hepcidin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HDAC2</a:t>
            </a:r>
            <a:r>
              <a:rPr lang="en-US" dirty="0"/>
              <a:t> encodes for histone deacetylase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HMOX1</a:t>
            </a:r>
            <a:r>
              <a:rPr lang="en-US" dirty="0"/>
              <a:t> encodes for </a:t>
            </a:r>
            <a:r>
              <a:rPr lang="en-US" dirty="0" err="1"/>
              <a:t>heme</a:t>
            </a:r>
            <a:r>
              <a:rPr lang="en-US" dirty="0"/>
              <a:t> oxygenase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TFRC</a:t>
            </a:r>
            <a:r>
              <a:rPr lang="en-US" dirty="0"/>
              <a:t> encodes for transferring receptor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HEPH</a:t>
            </a:r>
            <a:r>
              <a:rPr lang="en-US" dirty="0"/>
              <a:t> encodes for </a:t>
            </a:r>
            <a:r>
              <a:rPr lang="en-US" dirty="0" err="1"/>
              <a:t>hephaestin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0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Evaluation of Three</a:t>
            </a:r>
            <a:r>
              <a:rPr lang="en-US" sz="3600" b="1" i="1" dirty="0">
                <a:solidFill>
                  <a:schemeClr val="tx2"/>
                </a:solidFill>
              </a:rPr>
              <a:t> FGF6 </a:t>
            </a:r>
            <a:r>
              <a:rPr lang="en-US" sz="3600" b="1" dirty="0">
                <a:solidFill>
                  <a:schemeClr val="tx2"/>
                </a:solidFill>
              </a:rPr>
              <a:t>Nonsynonymous Putative Functional Variants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192" y="1600200"/>
            <a:ext cx="8934609" cy="38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352801" y="5770920"/>
            <a:ext cx="474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or adjacent to heparin binding site motifs</a:t>
            </a:r>
          </a:p>
        </p:txBody>
      </p:sp>
    </p:spTree>
    <p:extLst>
      <p:ext uri="{BB962C8B-B14F-4D97-AF65-F5344CB8AC3E}">
        <p14:creationId xmlns:p14="http://schemas.microsoft.com/office/powerpoint/2010/main" val="172760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600200"/>
            <a:ext cx="9067800" cy="4878324"/>
          </a:xfrm>
        </p:spPr>
        <p:txBody>
          <a:bodyPr>
            <a:normAutofit/>
          </a:bodyPr>
          <a:lstStyle/>
          <a:p>
            <a:r>
              <a:rPr lang="en-US" b="1" dirty="0" smtClean="0"/>
              <a:t>Background</a:t>
            </a:r>
          </a:p>
          <a:p>
            <a:r>
              <a:rPr lang="en-US" b="1" dirty="0"/>
              <a:t>Exome-wide Gene-based Recessive </a:t>
            </a:r>
            <a:r>
              <a:rPr lang="en-US" b="1" dirty="0" err="1"/>
              <a:t>Diplotype</a:t>
            </a:r>
            <a:r>
              <a:rPr lang="en-US" b="1" dirty="0"/>
              <a:t> </a:t>
            </a:r>
            <a:r>
              <a:rPr lang="en-US" b="1" dirty="0" smtClean="0"/>
              <a:t>Scan</a:t>
            </a:r>
          </a:p>
          <a:p>
            <a:r>
              <a:rPr lang="en-US" b="1" dirty="0" smtClean="0"/>
              <a:t>Three Statistical Genetics Vignettes:</a:t>
            </a:r>
          </a:p>
          <a:p>
            <a:pPr lvl="1"/>
            <a:r>
              <a:rPr lang="en-US" b="1" dirty="0" smtClean="0"/>
              <a:t>Recessive Disease Prevalence Estimation</a:t>
            </a:r>
          </a:p>
          <a:p>
            <a:pPr lvl="1"/>
            <a:r>
              <a:rPr lang="en-US" b="1" dirty="0"/>
              <a:t>Generalized Multiplicity </a:t>
            </a:r>
            <a:r>
              <a:rPr lang="en-US" b="1" dirty="0" smtClean="0"/>
              <a:t>Correction</a:t>
            </a:r>
          </a:p>
          <a:p>
            <a:pPr lvl="1"/>
            <a:r>
              <a:rPr lang="en-US" b="1" dirty="0" smtClean="0"/>
              <a:t>A </a:t>
            </a:r>
            <a:r>
              <a:rPr lang="en-US" b="1" dirty="0"/>
              <a:t>F</a:t>
            </a:r>
            <a:r>
              <a:rPr lang="en-US" b="1" dirty="0" smtClean="0"/>
              <a:t>ine </a:t>
            </a:r>
            <a:r>
              <a:rPr lang="en-US" b="1" dirty="0"/>
              <a:t>M</a:t>
            </a:r>
            <a:r>
              <a:rPr lang="en-US" b="1" dirty="0" smtClean="0"/>
              <a:t>apping Theorem</a:t>
            </a:r>
          </a:p>
          <a:p>
            <a:r>
              <a:rPr lang="en-US" b="1" dirty="0"/>
              <a:t>IBD Mapping in Rheumatoid Arthritis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9067800" cy="10668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Variants Show Attenuation of </a:t>
            </a:r>
            <a:r>
              <a:rPr lang="en-US" sz="3200" b="1" dirty="0" err="1">
                <a:solidFill>
                  <a:schemeClr val="tx2"/>
                </a:solidFill>
              </a:rPr>
              <a:t>Hepcidin</a:t>
            </a:r>
            <a:r>
              <a:rPr lang="en-US" sz="3200" b="1" dirty="0">
                <a:solidFill>
                  <a:schemeClr val="tx2"/>
                </a:solidFill>
              </a:rPr>
              <a:t> Transcription Compared to Wildtype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14" y="1706088"/>
            <a:ext cx="4203934" cy="393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1"/>
            <a:ext cx="4419600" cy="408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5671457"/>
            <a:ext cx="123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M1: E172X</a:t>
            </a:r>
          </a:p>
          <a:p>
            <a:r>
              <a:rPr lang="en-US" dirty="0"/>
              <a:t>M2: D174V</a:t>
            </a:r>
          </a:p>
          <a:p>
            <a:r>
              <a:rPr lang="en-US" dirty="0"/>
              <a:t>M3: R188Q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0" y="5671458"/>
            <a:ext cx="12394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52400"/>
            <a:ext cx="9079744" cy="8382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Variants Show Reduced Attenuation of Iron Uptake 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1952963"/>
            <a:ext cx="9003545" cy="395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066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"/>
            <a:ext cx="8361346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43200"/>
            <a:ext cx="5219700" cy="388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524000" y="274320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58201" y="5465020"/>
            <a:ext cx="141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Ferrous 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8200" y="6260068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Ferric form</a:t>
            </a:r>
          </a:p>
        </p:txBody>
      </p:sp>
    </p:spTree>
    <p:extLst>
      <p:ext uri="{BB962C8B-B14F-4D97-AF65-F5344CB8AC3E}">
        <p14:creationId xmlns:p14="http://schemas.microsoft.com/office/powerpoint/2010/main" val="8084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350736" y="-990600"/>
            <a:ext cx="12120613" cy="7655551"/>
            <a:chOff x="-70887" y="-1254751"/>
            <a:chExt cx="12630343" cy="8103959"/>
          </a:xfrm>
        </p:grpSpPr>
        <p:cxnSp>
          <p:nvCxnSpPr>
            <p:cNvPr id="139" name="Straight Connector 138"/>
            <p:cNvCxnSpPr/>
            <p:nvPr/>
          </p:nvCxnSpPr>
          <p:spPr>
            <a:xfrm>
              <a:off x="-70887" y="3389589"/>
              <a:ext cx="118217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Group 140"/>
            <p:cNvGrpSpPr/>
            <p:nvPr/>
          </p:nvGrpSpPr>
          <p:grpSpPr>
            <a:xfrm>
              <a:off x="3581400" y="-1254751"/>
              <a:ext cx="8829552" cy="4580887"/>
              <a:chOff x="314448" y="1219200"/>
              <a:chExt cx="9531747" cy="5586070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5580409" y="3614443"/>
                <a:ext cx="820813" cy="729291"/>
                <a:chOff x="5028459" y="1495151"/>
                <a:chExt cx="820813" cy="729291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5046755" y="1495151"/>
                  <a:ext cx="802517" cy="729291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5028459" y="1675132"/>
                  <a:ext cx="787649" cy="4503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FGF-6</a:t>
                  </a:r>
                  <a:endParaRPr lang="en-US" sz="2000" b="1" dirty="0"/>
                </a:p>
              </p:txBody>
            </p:sp>
          </p:grpSp>
          <p:pic>
            <p:nvPicPr>
              <p:cNvPr id="143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448" y="2821840"/>
                <a:ext cx="5219700" cy="388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" name="TextBox 143"/>
              <p:cNvSpPr txBox="1"/>
              <p:nvPr/>
            </p:nvSpPr>
            <p:spPr>
              <a:xfrm>
                <a:off x="5603584" y="5849136"/>
                <a:ext cx="1530027" cy="450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Ferrous form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757420" y="6354896"/>
                <a:ext cx="1332336" cy="450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Ferric form</a:t>
                </a:r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6477000" y="1219200"/>
                <a:ext cx="3369195" cy="3967279"/>
                <a:chOff x="6359732" y="18600"/>
                <a:chExt cx="3369195" cy="3967279"/>
              </a:xfrm>
            </p:grpSpPr>
            <p:sp>
              <p:nvSpPr>
                <p:cNvPr id="172" name="Arc 171"/>
                <p:cNvSpPr/>
                <p:nvPr/>
              </p:nvSpPr>
              <p:spPr>
                <a:xfrm rot="11438151">
                  <a:off x="6359732" y="18600"/>
                  <a:ext cx="3048000" cy="3967279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Arc 172"/>
                <p:cNvSpPr/>
                <p:nvPr/>
              </p:nvSpPr>
              <p:spPr>
                <a:xfrm rot="11525066">
                  <a:off x="6533002" y="151244"/>
                  <a:ext cx="3195925" cy="3800635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7" name="Oval 146"/>
              <p:cNvSpPr/>
              <p:nvPr/>
            </p:nvSpPr>
            <p:spPr>
              <a:xfrm>
                <a:off x="6259558" y="3202840"/>
                <a:ext cx="553915" cy="533400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" dirty="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287844" y="3361753"/>
                <a:ext cx="634189" cy="337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FGFR2</a:t>
                </a:r>
                <a:endParaRPr lang="en-US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5553699" y="2997107"/>
                <a:ext cx="820813" cy="729291"/>
                <a:chOff x="5028459" y="1495151"/>
                <a:chExt cx="820813" cy="729291"/>
              </a:xfrm>
            </p:grpSpPr>
            <p:sp>
              <p:nvSpPr>
                <p:cNvPr id="170" name="Oval 169"/>
                <p:cNvSpPr/>
                <p:nvPr/>
              </p:nvSpPr>
              <p:spPr>
                <a:xfrm>
                  <a:off x="5046755" y="1495151"/>
                  <a:ext cx="802517" cy="729291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5028459" y="1675132"/>
                  <a:ext cx="787649" cy="4503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FGF-6</a:t>
                  </a:r>
                  <a:endParaRPr lang="en-US" sz="2000" b="1" dirty="0"/>
                </a:p>
              </p:txBody>
            </p:sp>
          </p:grpSp>
          <p:sp>
            <p:nvSpPr>
              <p:cNvPr id="150" name="Oval 149"/>
              <p:cNvSpPr/>
              <p:nvPr/>
            </p:nvSpPr>
            <p:spPr>
              <a:xfrm>
                <a:off x="5079814" y="3561126"/>
                <a:ext cx="1212027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/>
                  <a:t>Heparin</a:t>
                </a: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6051473" y="3660040"/>
                <a:ext cx="1160418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/>
                  <a:t>Heparin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6339487" y="3873876"/>
                <a:ext cx="553915" cy="533400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" dirty="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367773" y="4032789"/>
                <a:ext cx="634189" cy="337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FGFR2</a:t>
                </a:r>
                <a:endParaRPr lang="en-US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7004136" y="3255704"/>
                <a:ext cx="802757" cy="422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55" name="Group 154"/>
              <p:cNvGrpSpPr/>
              <p:nvPr/>
            </p:nvGrpSpPr>
            <p:grpSpPr>
              <a:xfrm>
                <a:off x="7889564" y="2795183"/>
                <a:ext cx="712937" cy="623099"/>
                <a:chOff x="5046755" y="1495151"/>
                <a:chExt cx="712937" cy="623099"/>
              </a:xfrm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5046755" y="1495151"/>
                  <a:ext cx="630267" cy="623099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5052598" y="1675131"/>
                  <a:ext cx="707094" cy="3753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STAT3</a:t>
                  </a:r>
                  <a:endParaRPr lang="en-US" sz="1600" b="1" dirty="0"/>
                </a:p>
              </p:txBody>
            </p:sp>
          </p:grpSp>
          <p:sp>
            <p:nvSpPr>
              <p:cNvPr id="156" name="Oval 155"/>
              <p:cNvSpPr/>
              <p:nvPr/>
            </p:nvSpPr>
            <p:spPr>
              <a:xfrm>
                <a:off x="8027341" y="2648054"/>
                <a:ext cx="276713" cy="25442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accent6">
                        <a:lumMod val="50000"/>
                      </a:schemeClr>
                    </a:solidFill>
                  </a:rPr>
                  <a:t>P</a:t>
                </a:r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7595400" y="4056166"/>
                <a:ext cx="1009219" cy="657516"/>
                <a:chOff x="7934090" y="3560069"/>
                <a:chExt cx="1100165" cy="594682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7951674" y="3560069"/>
                  <a:ext cx="1056908" cy="594682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 b="1" dirty="0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7934090" y="3699986"/>
                  <a:ext cx="1100165" cy="3733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 err="1">
                      <a:solidFill>
                        <a:schemeClr val="bg1"/>
                      </a:solidFill>
                    </a:rPr>
                    <a:t>Hepcidin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59" name="Straight Arrow Connector 158"/>
              <p:cNvCxnSpPr/>
              <p:nvPr/>
            </p:nvCxnSpPr>
            <p:spPr>
              <a:xfrm flipH="1">
                <a:off x="8133007" y="3462920"/>
                <a:ext cx="63240" cy="512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flipH="1">
                <a:off x="5847804" y="4610586"/>
                <a:ext cx="1720927" cy="3047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61" name="Group 160"/>
              <p:cNvGrpSpPr/>
              <p:nvPr/>
            </p:nvGrpSpPr>
            <p:grpSpPr>
              <a:xfrm>
                <a:off x="4695855" y="4675154"/>
                <a:ext cx="1127558" cy="696591"/>
                <a:chOff x="7918661" y="3548108"/>
                <a:chExt cx="1056908" cy="594682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7918661" y="3548108"/>
                  <a:ext cx="1056908" cy="594682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 b="1" dirty="0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7936614" y="3622732"/>
                  <a:ext cx="1036819" cy="3844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 err="1">
                      <a:solidFill>
                        <a:schemeClr val="bg1"/>
                      </a:solidFill>
                    </a:rPr>
                    <a:t>Hepcidin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62" name="Straight Connector 161"/>
              <p:cNvCxnSpPr/>
              <p:nvPr/>
            </p:nvCxnSpPr>
            <p:spPr>
              <a:xfrm flipH="1">
                <a:off x="4406747" y="5214414"/>
                <a:ext cx="376214" cy="2744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H="1" flipV="1">
                <a:off x="4291514" y="5371745"/>
                <a:ext cx="202182" cy="2253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Rectangle 175"/>
            <p:cNvSpPr/>
            <p:nvPr/>
          </p:nvSpPr>
          <p:spPr>
            <a:xfrm>
              <a:off x="6147490" y="185237"/>
              <a:ext cx="1573233" cy="9557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7" name="Multiply 176"/>
            <p:cNvSpPr/>
            <p:nvPr/>
          </p:nvSpPr>
          <p:spPr>
            <a:xfrm rot="19755105">
              <a:off x="10230944" y="3951658"/>
              <a:ext cx="300856" cy="343836"/>
            </a:xfrm>
            <a:prstGeom prst="mathMultiply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8" name="Multiply 177"/>
            <p:cNvSpPr/>
            <p:nvPr/>
          </p:nvSpPr>
          <p:spPr>
            <a:xfrm>
              <a:off x="10825904" y="4176728"/>
              <a:ext cx="338314" cy="280759"/>
            </a:xfrm>
            <a:prstGeom prst="mathMultiply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9" name="Multiply 178"/>
            <p:cNvSpPr/>
            <p:nvPr/>
          </p:nvSpPr>
          <p:spPr>
            <a:xfrm>
              <a:off x="9392581" y="5039908"/>
              <a:ext cx="283109" cy="290319"/>
            </a:xfrm>
            <a:prstGeom prst="mathMultiply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29903" y="2268321"/>
              <a:ext cx="8829553" cy="4580887"/>
              <a:chOff x="314448" y="2343572"/>
              <a:chExt cx="8829553" cy="4580887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314448" y="2343572"/>
                <a:ext cx="8829553" cy="4580887"/>
                <a:chOff x="314447" y="1219200"/>
                <a:chExt cx="9531748" cy="5586070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5541685" y="3778207"/>
                  <a:ext cx="802517" cy="724737"/>
                  <a:chOff x="4989735" y="1658915"/>
                  <a:chExt cx="802517" cy="724737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4989735" y="1658915"/>
                    <a:ext cx="802517" cy="724737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4992222" y="1791150"/>
                    <a:ext cx="787648" cy="4503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dirty="0"/>
                      <a:t>FGF-6</a:t>
                    </a:r>
                    <a:endParaRPr lang="en-US" sz="2000" b="1" dirty="0"/>
                  </a:p>
                </p:txBody>
              </p:sp>
            </p:grpSp>
            <p:pic>
              <p:nvPicPr>
                <p:cNvPr id="2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447" y="2821841"/>
                  <a:ext cx="5223161" cy="38867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5603584" y="5849136"/>
                  <a:ext cx="1530027" cy="450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Ferrous form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5757420" y="6354896"/>
                  <a:ext cx="1332336" cy="450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Ferric form</a:t>
                  </a:r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77000" y="1219200"/>
                  <a:ext cx="3369195" cy="3967279"/>
                  <a:chOff x="6359732" y="18600"/>
                  <a:chExt cx="3369195" cy="3967279"/>
                </a:xfrm>
              </p:grpSpPr>
              <p:sp>
                <p:nvSpPr>
                  <p:cNvPr id="10" name="Arc 9"/>
                  <p:cNvSpPr/>
                  <p:nvPr/>
                </p:nvSpPr>
                <p:spPr>
                  <a:xfrm rot="11438151">
                    <a:off x="6359732" y="18600"/>
                    <a:ext cx="3048000" cy="3967279"/>
                  </a:xfrm>
                  <a:prstGeom prst="arc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Arc 10"/>
                  <p:cNvSpPr/>
                  <p:nvPr/>
                </p:nvSpPr>
                <p:spPr>
                  <a:xfrm rot="11525066">
                    <a:off x="6533002" y="151244"/>
                    <a:ext cx="3195925" cy="3800635"/>
                  </a:xfrm>
                  <a:prstGeom prst="arc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Oval 12"/>
                <p:cNvSpPr/>
                <p:nvPr/>
              </p:nvSpPr>
              <p:spPr>
                <a:xfrm>
                  <a:off x="6259558" y="3202840"/>
                  <a:ext cx="553915" cy="5334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6287844" y="3361753"/>
                  <a:ext cx="634189" cy="3377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FGFR2</a:t>
                  </a:r>
                  <a:endParaRPr lang="en-US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5431067" y="2746038"/>
                  <a:ext cx="817169" cy="729291"/>
                  <a:chOff x="4905827" y="1244082"/>
                  <a:chExt cx="817169" cy="729291"/>
                </a:xfrm>
              </p:grpSpPr>
              <p:sp>
                <p:nvSpPr>
                  <p:cNvPr id="15" name="Oval 14"/>
                  <p:cNvSpPr/>
                  <p:nvPr/>
                </p:nvSpPr>
                <p:spPr>
                  <a:xfrm>
                    <a:off x="4905827" y="1244082"/>
                    <a:ext cx="802517" cy="729291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4935347" y="1383360"/>
                    <a:ext cx="787649" cy="45037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dirty="0"/>
                      <a:t>FGF-6</a:t>
                    </a:r>
                    <a:endParaRPr lang="en-US" sz="2000" b="1" dirty="0"/>
                  </a:p>
                </p:txBody>
              </p:sp>
            </p:grpSp>
            <p:sp>
              <p:nvSpPr>
                <p:cNvPr id="19" name="Oval 18"/>
                <p:cNvSpPr/>
                <p:nvPr/>
              </p:nvSpPr>
              <p:spPr>
                <a:xfrm>
                  <a:off x="4703879" y="3496008"/>
                  <a:ext cx="1212027" cy="3048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b="1" dirty="0"/>
                    <a:t>Heparin</a:t>
                  </a: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051473" y="3660040"/>
                  <a:ext cx="1160418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b="1" dirty="0"/>
                    <a:t>Heparin</a:t>
                  </a: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6339487" y="3873876"/>
                  <a:ext cx="553915" cy="53340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00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6367773" y="4032789"/>
                  <a:ext cx="634189" cy="3377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FGFR2</a:t>
                  </a:r>
                  <a:endParaRPr lang="en-US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6954104" y="3286072"/>
                  <a:ext cx="907769" cy="4248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9" name="Group 28"/>
                <p:cNvGrpSpPr/>
                <p:nvPr/>
              </p:nvGrpSpPr>
              <p:grpSpPr>
                <a:xfrm>
                  <a:off x="7806894" y="2795183"/>
                  <a:ext cx="778837" cy="623099"/>
                  <a:chOff x="4964085" y="1495151"/>
                  <a:chExt cx="778837" cy="623099"/>
                </a:xfrm>
              </p:grpSpPr>
              <p:sp>
                <p:nvSpPr>
                  <p:cNvPr id="30" name="Oval 29"/>
                  <p:cNvSpPr/>
                  <p:nvPr/>
                </p:nvSpPr>
                <p:spPr>
                  <a:xfrm>
                    <a:off x="5046755" y="1495151"/>
                    <a:ext cx="630267" cy="623099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4964085" y="1663537"/>
                    <a:ext cx="778837" cy="37531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STAT3</a:t>
                    </a:r>
                    <a:endParaRPr lang="en-US" sz="1600" b="1" dirty="0"/>
                  </a:p>
                </p:txBody>
              </p:sp>
            </p:grpSp>
            <p:sp>
              <p:nvSpPr>
                <p:cNvPr id="35" name="Oval 34"/>
                <p:cNvSpPr/>
                <p:nvPr/>
              </p:nvSpPr>
              <p:spPr>
                <a:xfrm>
                  <a:off x="8027341" y="2648054"/>
                  <a:ext cx="276713" cy="25442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P</a:t>
                  </a:r>
                </a:p>
              </p:txBody>
            </p:sp>
            <p:grpSp>
              <p:nvGrpSpPr>
                <p:cNvPr id="50" name="Group 49"/>
                <p:cNvGrpSpPr/>
                <p:nvPr/>
              </p:nvGrpSpPr>
              <p:grpSpPr>
                <a:xfrm>
                  <a:off x="7595400" y="4056166"/>
                  <a:ext cx="1009219" cy="657516"/>
                  <a:chOff x="7934090" y="3560069"/>
                  <a:chExt cx="1100165" cy="594682"/>
                </a:xfrm>
              </p:grpSpPr>
              <p:sp>
                <p:nvSpPr>
                  <p:cNvPr id="48" name="Oval 47"/>
                  <p:cNvSpPr/>
                  <p:nvPr/>
                </p:nvSpPr>
                <p:spPr>
                  <a:xfrm>
                    <a:off x="7951674" y="3560069"/>
                    <a:ext cx="1056908" cy="594682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200" b="1" dirty="0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7934090" y="3699986"/>
                    <a:ext cx="1100165" cy="3733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 err="1">
                        <a:solidFill>
                          <a:schemeClr val="bg1"/>
                        </a:solidFill>
                      </a:rPr>
                      <a:t>Hepcidin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51" name="Straight Arrow Connector 50"/>
                <p:cNvCxnSpPr/>
                <p:nvPr/>
              </p:nvCxnSpPr>
              <p:spPr>
                <a:xfrm flipH="1">
                  <a:off x="8133007" y="3462920"/>
                  <a:ext cx="63240" cy="5121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>
                  <a:off x="5847804" y="4610586"/>
                  <a:ext cx="1720927" cy="3047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Group 56"/>
                <p:cNvGrpSpPr/>
                <p:nvPr/>
              </p:nvGrpSpPr>
              <p:grpSpPr>
                <a:xfrm>
                  <a:off x="4695855" y="4675154"/>
                  <a:ext cx="1127558" cy="696591"/>
                  <a:chOff x="7918661" y="3548108"/>
                  <a:chExt cx="1056908" cy="594682"/>
                </a:xfrm>
              </p:grpSpPr>
              <p:sp>
                <p:nvSpPr>
                  <p:cNvPr id="58" name="Oval 57"/>
                  <p:cNvSpPr/>
                  <p:nvPr/>
                </p:nvSpPr>
                <p:spPr>
                  <a:xfrm>
                    <a:off x="7918661" y="3548108"/>
                    <a:ext cx="1056908" cy="594682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200" b="1" dirty="0"/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7934090" y="3699986"/>
                    <a:ext cx="1036819" cy="3844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 err="1">
                        <a:solidFill>
                          <a:schemeClr val="bg1"/>
                        </a:solidFill>
                      </a:rPr>
                      <a:t>Hepcidin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180" name="Rectangle 179"/>
              <p:cNvSpPr/>
              <p:nvPr/>
            </p:nvSpPr>
            <p:spPr>
              <a:xfrm>
                <a:off x="976613" y="3690282"/>
                <a:ext cx="1583160" cy="11877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3" name="Oval 182"/>
            <p:cNvSpPr/>
            <p:nvPr/>
          </p:nvSpPr>
          <p:spPr>
            <a:xfrm>
              <a:off x="4331645" y="3540352"/>
              <a:ext cx="743396" cy="59805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314698" y="3687945"/>
              <a:ext cx="729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FGF-6</a:t>
              </a:r>
              <a:endParaRPr lang="en-US" sz="2000" b="1" dirty="0"/>
            </a:p>
          </p:txBody>
        </p:sp>
        <p:sp>
          <p:nvSpPr>
            <p:cNvPr id="185" name="Oval 184"/>
            <p:cNvSpPr/>
            <p:nvPr/>
          </p:nvSpPr>
          <p:spPr>
            <a:xfrm>
              <a:off x="4606108" y="4365455"/>
              <a:ext cx="1122738" cy="24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/>
                <a:t>Heparin</a:t>
              </a:r>
            </a:p>
          </p:txBody>
        </p:sp>
      </p:grpSp>
      <p:graphicFrame>
        <p:nvGraphicFramePr>
          <p:cNvPr id="187" name="Object 1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165221"/>
              </p:ext>
            </p:extLst>
          </p:nvPr>
        </p:nvGraphicFramePr>
        <p:xfrm>
          <a:off x="84697" y="568148"/>
          <a:ext cx="3734184" cy="251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r:id="rId4" imgW="6984000" imgH="4698360" progId="">
                  <p:embed/>
                </p:oleObj>
              </mc:Choice>
              <mc:Fallback>
                <p:oleObj r:id="rId4" imgW="6984000" imgH="4698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697" y="568148"/>
                        <a:ext cx="3734184" cy="251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508926"/>
              </p:ext>
            </p:extLst>
          </p:nvPr>
        </p:nvGraphicFramePr>
        <p:xfrm>
          <a:off x="350736" y="3929789"/>
          <a:ext cx="3146342" cy="2348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r:id="rId6" imgW="6209280" imgH="4634640" progId="">
                  <p:embed/>
                </p:oleObj>
              </mc:Choice>
              <mc:Fallback>
                <p:oleObj r:id="rId6" imgW="6209280" imgH="4634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736" y="3929789"/>
                        <a:ext cx="3146342" cy="2348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" name="Multiply 191"/>
          <p:cNvSpPr/>
          <p:nvPr/>
        </p:nvSpPr>
        <p:spPr>
          <a:xfrm>
            <a:off x="7104283" y="5258336"/>
            <a:ext cx="285690" cy="237309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4" name="TextBox 193"/>
          <p:cNvSpPr txBox="1"/>
          <p:nvPr/>
        </p:nvSpPr>
        <p:spPr>
          <a:xfrm>
            <a:off x="4466327" y="4048262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E172X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5004958" y="4021687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D174V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5303738" y="371897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R188Q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5-Point Star 2"/>
          <p:cNvSpPr/>
          <p:nvPr/>
        </p:nvSpPr>
        <p:spPr>
          <a:xfrm>
            <a:off x="4664784" y="3995976"/>
            <a:ext cx="119730" cy="100408"/>
          </a:xfrm>
          <a:prstGeom prst="star5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/>
          <p:cNvSpPr/>
          <p:nvPr/>
        </p:nvSpPr>
        <p:spPr>
          <a:xfrm>
            <a:off x="5085573" y="3970795"/>
            <a:ext cx="119730" cy="100408"/>
          </a:xfrm>
          <a:prstGeom prst="star5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/>
          <p:cNvSpPr/>
          <p:nvPr/>
        </p:nvSpPr>
        <p:spPr>
          <a:xfrm>
            <a:off x="5235634" y="3762378"/>
            <a:ext cx="119730" cy="100408"/>
          </a:xfrm>
          <a:prstGeom prst="star5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/>
          <p:cNvSpPr/>
          <p:nvPr/>
        </p:nvSpPr>
        <p:spPr>
          <a:xfrm>
            <a:off x="9063526" y="3972930"/>
            <a:ext cx="73199" cy="78382"/>
          </a:xfrm>
          <a:prstGeom prst="star5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5-Point Star 88"/>
          <p:cNvSpPr/>
          <p:nvPr/>
        </p:nvSpPr>
        <p:spPr>
          <a:xfrm>
            <a:off x="8996040" y="4276206"/>
            <a:ext cx="119730" cy="100408"/>
          </a:xfrm>
          <a:prstGeom prst="star5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2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52803" y="3568447"/>
            <a:ext cx="178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Shicheng Guo</a:t>
            </a:r>
          </a:p>
          <a:p>
            <a:r>
              <a:rPr lang="en-US" dirty="0"/>
              <a:t>Marshfield Clinic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0"/>
            <a:ext cx="2057400" cy="256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80" y="1014377"/>
            <a:ext cx="1852721" cy="257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14224" y="3528978"/>
            <a:ext cx="1848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</a:t>
            </a:r>
            <a:r>
              <a:rPr lang="en-US" dirty="0" err="1"/>
              <a:t>Jiucun</a:t>
            </a:r>
            <a:r>
              <a:rPr lang="en-US" dirty="0"/>
              <a:t> Wang</a:t>
            </a:r>
          </a:p>
          <a:p>
            <a:r>
              <a:rPr lang="en-US" dirty="0" err="1"/>
              <a:t>Fudan</a:t>
            </a:r>
            <a:r>
              <a:rPr lang="en-US" dirty="0"/>
              <a:t> University</a:t>
            </a:r>
          </a:p>
        </p:txBody>
      </p:sp>
      <p:pic>
        <p:nvPicPr>
          <p:cNvPr id="8" name="Picture 4" descr="Image result for judith smith madi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38" y="4267200"/>
            <a:ext cx="18002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70238" y="6211670"/>
            <a:ext cx="2268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Assoc</a:t>
            </a:r>
            <a:r>
              <a:rPr lang="en-US" dirty="0"/>
              <a:t> Prof. Judy Smith</a:t>
            </a:r>
          </a:p>
          <a:p>
            <a:r>
              <a:rPr lang="en-US" dirty="0"/>
              <a:t>UW-Madison</a:t>
            </a:r>
          </a:p>
        </p:txBody>
      </p:sp>
      <p:sp>
        <p:nvSpPr>
          <p:cNvPr id="10" name="AutoShape 2" descr="Image result for narendranath epperla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14777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23597" y="6119778"/>
            <a:ext cx="183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Naren</a:t>
            </a:r>
            <a:r>
              <a:rPr lang="en-US" dirty="0"/>
              <a:t> </a:t>
            </a:r>
            <a:r>
              <a:rPr lang="en-US" dirty="0" err="1"/>
              <a:t>Epperla</a:t>
            </a:r>
            <a:endParaRPr lang="en-US" dirty="0"/>
          </a:p>
          <a:p>
            <a:r>
              <a:rPr lang="en-US" dirty="0"/>
              <a:t>OSU</a:t>
            </a:r>
          </a:p>
        </p:txBody>
      </p:sp>
      <p:pic>
        <p:nvPicPr>
          <p:cNvPr id="18437" name="Picture 5" descr="Image result for zhan ye harol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3284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210502" y="6240252"/>
            <a:ext cx="127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Zhan Ye </a:t>
            </a:r>
          </a:p>
        </p:txBody>
      </p:sp>
    </p:spTree>
    <p:extLst>
      <p:ext uri="{BB962C8B-B14F-4D97-AF65-F5344CB8AC3E}">
        <p14:creationId xmlns:p14="http://schemas.microsoft.com/office/powerpoint/2010/main" val="29374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362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Statistical Genetics Vignettes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3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4270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Vignette: Monogenic Recessive Disease Prevalence Estimation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1371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447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8801" y="14594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1" y="16880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1" y="19166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801" y="2145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801" y="23738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1" y="26024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801" y="2819400"/>
            <a:ext cx="2380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GCCTTT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801" y="30596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801" y="3288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801" y="3288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1" y="3516868"/>
            <a:ext cx="2380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GCCTTT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1" y="3974068"/>
            <a:ext cx="2380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GCCTTT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1" y="37454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1" y="42026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801" y="44312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1" y="4659868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1" y="4876800"/>
            <a:ext cx="239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ATGGGCATA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GCCTTT</a:t>
            </a:r>
          </a:p>
        </p:txBody>
      </p:sp>
      <p:sp>
        <p:nvSpPr>
          <p:cNvPr id="24" name="Striped Right Arrow 23"/>
          <p:cNvSpPr/>
          <p:nvPr/>
        </p:nvSpPr>
        <p:spPr>
          <a:xfrm>
            <a:off x="4191000" y="2948997"/>
            <a:ext cx="1130808" cy="5862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19400" y="5246132"/>
            <a:ext cx="88990" cy="878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Oval 25"/>
          <p:cNvSpPr/>
          <p:nvPr/>
        </p:nvSpPr>
        <p:spPr>
          <a:xfrm>
            <a:off x="2819400" y="5398532"/>
            <a:ext cx="88990" cy="878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Oval 26"/>
          <p:cNvSpPr/>
          <p:nvPr/>
        </p:nvSpPr>
        <p:spPr>
          <a:xfrm>
            <a:off x="2819400" y="5550932"/>
            <a:ext cx="88990" cy="878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/>
          <p:cNvSpPr txBox="1"/>
          <p:nvPr/>
        </p:nvSpPr>
        <p:spPr>
          <a:xfrm>
            <a:off x="5638801" y="1600201"/>
            <a:ext cx="28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GCCTTT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38801" y="1840469"/>
            <a:ext cx="28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GCCTTT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38800" y="3135869"/>
            <a:ext cx="28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GCCTTT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38801" y="2907269"/>
            <a:ext cx="28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GCCTTT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38800" y="4431269"/>
            <a:ext cx="28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GCCTTT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38800" y="4659869"/>
            <a:ext cx="28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ATGGGCATA</a:t>
            </a:r>
            <a:r>
              <a:rPr lang="en-US" sz="2400" b="1" dirty="0">
                <a:solidFill>
                  <a:srgbClr val="FF0000"/>
                </a:solidFill>
              </a:rPr>
              <a:t>T</a:t>
            </a:r>
            <a:r>
              <a:rPr lang="en-US" sz="2400" dirty="0"/>
              <a:t>GCCTTT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220200" y="1688068"/>
                <a:ext cx="641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1688068"/>
                <a:ext cx="64184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763000" y="2974427"/>
                <a:ext cx="179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1−</m:t>
                          </m:r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974427"/>
                <a:ext cx="17986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839201" y="4495800"/>
                <a:ext cx="1562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1" y="4495800"/>
                <a:ext cx="156235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81400" y="5550932"/>
                <a:ext cx="22184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𝑓𝑟𝑒𝑞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550932"/>
                <a:ext cx="22184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581401" y="6031468"/>
                <a:ext cx="28350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𝑓𝑟𝑒𝑞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=1−</m:t>
                      </m:r>
                      <m:r>
                        <a:rPr lang="en-US" sz="2800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6031468"/>
                <a:ext cx="28350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3895726"/>
            <a:ext cx="65055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Recessive Disease Prevalence Estimation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914400"/>
            <a:ext cx="899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9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52600" y="1228263"/>
            <a:ext cx="841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From a sample of 2n sequences from the general </a:t>
            </a:r>
          </a:p>
          <a:p>
            <a:r>
              <a:rPr lang="en-US" sz="3200" dirty="0"/>
              <a:t>population, we want to estimate the frequency </a:t>
            </a:r>
          </a:p>
          <a:p>
            <a:r>
              <a:rPr lang="en-US" sz="3200" dirty="0"/>
              <a:t>of individuals with a recessive disease (q</a:t>
            </a:r>
            <a:r>
              <a:rPr lang="en-US" sz="3200" baseline="30000" dirty="0"/>
              <a:t>2</a:t>
            </a:r>
            <a:r>
              <a:rPr lang="en-US" sz="3200" dirty="0"/>
              <a:t>)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3124201"/>
            <a:ext cx="8535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individuals from the sample of 2n, harbor a disease-causing allele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5273449"/>
            <a:ext cx="67341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6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40" y="381000"/>
            <a:ext cx="8694855" cy="556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52800" y="685801"/>
            <a:ext cx="2279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Oculocutaneous</a:t>
            </a:r>
            <a:r>
              <a:rPr lang="en-US" sz="2400" dirty="0"/>
              <a:t> </a:t>
            </a:r>
          </a:p>
          <a:p>
            <a:r>
              <a:rPr lang="en-US" sz="2400" dirty="0"/>
              <a:t>albinism type 1A</a:t>
            </a:r>
          </a:p>
        </p:txBody>
      </p:sp>
    </p:spTree>
    <p:extLst>
      <p:ext uri="{BB962C8B-B14F-4D97-AF65-F5344CB8AC3E}">
        <p14:creationId xmlns:p14="http://schemas.microsoft.com/office/powerpoint/2010/main" val="13231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318" y="1847484"/>
            <a:ext cx="8872282" cy="501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76200"/>
            <a:ext cx="68199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237" y="914401"/>
            <a:ext cx="6648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9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362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Background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143001"/>
            <a:ext cx="8382000" cy="152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high throughput settings, distinguishing between signals generated under the null and alternative models can be convoluted.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336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Vignette: Multiplicity Correction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9627"/>
              </p:ext>
            </p:extLst>
          </p:nvPr>
        </p:nvGraphicFramePr>
        <p:xfrm>
          <a:off x="2514601" y="3124200"/>
          <a:ext cx="6324599" cy="3074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1.60E-07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2.83E-07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6.51E-08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8.62E-08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4.11E-08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3.02E-07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3.76E-07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3.42E-07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1.47E-07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1.03E-07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5.17E-07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3.84E-07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3.90E-07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3.01E-07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1.51E-07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6.05E-07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4.00E-07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3.97E-07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6.86E-07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2.02E-07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6.12E-07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4.59E-07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4.25E-07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7.30E-07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5.32E-07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7.70E-07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5.80E-07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2"/>
                          </a:solidFill>
                          <a:effectLst/>
                        </a:rPr>
                        <a:t>5.41E-07</a:t>
                      </a:r>
                      <a:endParaRPr lang="en-US" sz="2000" b="1" i="0" u="none" strike="noStrike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7.34E-07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6.51E-07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895601" y="2787135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1001" y="275486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10201" y="27432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1" y="27432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24801" y="27432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Exp5</a:t>
            </a:r>
          </a:p>
        </p:txBody>
      </p:sp>
    </p:spTree>
    <p:extLst>
      <p:ext uri="{BB962C8B-B14F-4D97-AF65-F5344CB8AC3E}">
        <p14:creationId xmlns:p14="http://schemas.microsoft.com/office/powerpoint/2010/main" val="39053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232313"/>
              </p:ext>
            </p:extLst>
          </p:nvPr>
        </p:nvGraphicFramePr>
        <p:xfrm>
          <a:off x="1905001" y="1752601"/>
          <a:ext cx="6324599" cy="588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3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8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1.60E-07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2.83E-07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6.51E-08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8.62E-08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4.11E-08</a:t>
                      </a:r>
                      <a:endParaRPr lang="en-US" sz="20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21336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Vignette: Multiplicity Correction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9801" y="1339335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5201" y="130706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1" y="12954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801" y="12954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1" y="129540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Exp5</a:t>
            </a:r>
          </a:p>
        </p:txBody>
      </p:sp>
      <p:sp>
        <p:nvSpPr>
          <p:cNvPr id="13" name="Oval 12"/>
          <p:cNvSpPr/>
          <p:nvPr/>
        </p:nvSpPr>
        <p:spPr>
          <a:xfrm>
            <a:off x="8534401" y="21336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686801" y="21336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39201" y="21336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366940" y="2743200"/>
            <a:ext cx="7086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Given n tests, what is the distribution of </a:t>
            </a:r>
          </a:p>
          <a:p>
            <a:pPr algn="ctr"/>
            <a:r>
              <a:rPr lang="en-US" sz="3200" b="1" dirty="0">
                <a:solidFill>
                  <a:schemeClr val="tx2"/>
                </a:solidFill>
              </a:rPr>
              <a:t>top-ranked p-values under the null?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9801" y="2743200"/>
            <a:ext cx="7243373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941" y="4969248"/>
            <a:ext cx="49339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00201" y="4189711"/>
            <a:ext cx="9138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order statistics, we can derive the density of an arbitrarily-ranked 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i</a:t>
            </a:r>
            <a:r>
              <a:rPr lang="en-US" sz="2400" baseline="30000" dirty="0" err="1"/>
              <a:t>th</a:t>
            </a:r>
            <a:r>
              <a:rPr lang="en-US" sz="2400" dirty="0"/>
              <a:t> rank) random variable having distribution function F: </a:t>
            </a:r>
          </a:p>
        </p:txBody>
      </p:sp>
    </p:spTree>
    <p:extLst>
      <p:ext uri="{BB962C8B-B14F-4D97-AF65-F5344CB8AC3E}">
        <p14:creationId xmlns:p14="http://schemas.microsoft.com/office/powerpoint/2010/main" val="429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Vignette: Multiplicity Correction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764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764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153274" y="2721429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1" y="4244647"/>
            <a:ext cx="258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Dunn-</a:t>
            </a:r>
            <a:r>
              <a:rPr lang="en-US" sz="2000" b="1" dirty="0" err="1">
                <a:solidFill>
                  <a:schemeClr val="tx2"/>
                </a:solidFill>
              </a:rPr>
              <a:t>Sidak</a:t>
            </a:r>
            <a:r>
              <a:rPr lang="en-US" sz="2000" b="1" dirty="0">
                <a:solidFill>
                  <a:schemeClr val="tx2"/>
                </a:solidFill>
              </a:rPr>
              <a:t> Correction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255" y="1334603"/>
            <a:ext cx="14287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41" y="4181476"/>
            <a:ext cx="19621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70" y="3463597"/>
            <a:ext cx="4991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57401" y="1836004"/>
            <a:ext cx="83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Under uniformly-distributed p-values, the pdf of the top-ranked 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P-value is: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6" y="2286000"/>
            <a:ext cx="45434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057400" y="1282513"/>
            <a:ext cx="281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Using the transform: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76401" y="3094265"/>
            <a:ext cx="8437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Hence, the p-value testing the significance of the of the top-ranked finding is: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6055" y="5319141"/>
            <a:ext cx="8504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However, null p-values are never </a:t>
            </a:r>
            <a:r>
              <a:rPr lang="en-US" sz="2000" b="1" dirty="0" err="1">
                <a:solidFill>
                  <a:schemeClr val="tx2"/>
                </a:solidFill>
              </a:rPr>
              <a:t>i.i.d</a:t>
            </a:r>
            <a:r>
              <a:rPr lang="en-US" sz="2000" b="1" dirty="0">
                <a:solidFill>
                  <a:schemeClr val="tx2"/>
                </a:solidFill>
              </a:rPr>
              <a:t>. uniformly-distributed random variables 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due to statistical artifacts, population stratification, etc.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4876800"/>
            <a:ext cx="906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86055" y="5257801"/>
            <a:ext cx="8504123" cy="853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152400"/>
            <a:ext cx="7772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Vignette: Multiplicity Correction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764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764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368649"/>
            <a:ext cx="14287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5000" y="1288588"/>
            <a:ext cx="527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Solution: Generalize the null density of  </a:t>
            </a:r>
          </a:p>
        </p:txBody>
      </p:sp>
      <p:sp>
        <p:nvSpPr>
          <p:cNvPr id="9" name="Rectangle 8"/>
          <p:cNvSpPr/>
          <p:nvPr/>
        </p:nvSpPr>
        <p:spPr>
          <a:xfrm>
            <a:off x="1905000" y="1288588"/>
            <a:ext cx="6781801" cy="616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3276601"/>
            <a:ext cx="7751552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05200" y="1926772"/>
            <a:ext cx="40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Treat     as Gamma-distributed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22" y="2026102"/>
            <a:ext cx="268879" cy="3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352801" y="1905001"/>
            <a:ext cx="4365171" cy="500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76401" y="2669918"/>
            <a:ext cx="758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Therefore, for an observed top-ranked –log p-value of     ,  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14" y="2697514"/>
            <a:ext cx="315686" cy="43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926770" y="4732273"/>
            <a:ext cx="6122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Using data from a large study on extreme BMI,</a:t>
            </a:r>
            <a:endParaRPr lang="en-US" dirty="0"/>
          </a:p>
        </p:txBody>
      </p:sp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42" y="5519737"/>
            <a:ext cx="1783451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32" y="5466156"/>
            <a:ext cx="2346737" cy="52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437561" y="5726903"/>
            <a:ext cx="134321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9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Vignette: A fine mapping theorem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/>
              <a:t>Consider a 2-locus model, one </a:t>
            </a:r>
            <a:r>
              <a:rPr lang="en-US" sz="2400" dirty="0" err="1"/>
              <a:t>biallelic</a:t>
            </a:r>
            <a:r>
              <a:rPr lang="en-US" sz="2400" dirty="0"/>
              <a:t> site is causal with respect to a binary disease outcome, and the other </a:t>
            </a:r>
            <a:r>
              <a:rPr lang="en-US" sz="2400" dirty="0" err="1"/>
              <a:t>biallelic</a:t>
            </a:r>
            <a:r>
              <a:rPr lang="en-US" sz="2400" dirty="0"/>
              <a:t> site is in linkage disequilibrium with the causal site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62400" y="5514976"/>
            <a:ext cx="289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19600" y="5286376"/>
            <a:ext cx="0" cy="22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77000" y="5286376"/>
            <a:ext cx="0" cy="22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0" y="4752976"/>
            <a:ext cx="1124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A1/A2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4752976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B1/B2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691" y="5819776"/>
            <a:ext cx="914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638676"/>
            <a:ext cx="53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5815294"/>
            <a:ext cx="6191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81200" y="2895601"/>
            <a:ext cx="8202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Luo et al., 1997 showed for quantitative traits, the proportion </a:t>
            </a:r>
          </a:p>
          <a:p>
            <a:r>
              <a:rPr lang="en-US" sz="2400" dirty="0"/>
              <a:t>    of additive variance of a trait due to a marker in linkage </a:t>
            </a:r>
          </a:p>
          <a:p>
            <a:r>
              <a:rPr lang="en-US" sz="2400" dirty="0"/>
              <a:t>    disequilibrium with a causal QTL (            ) is simply 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646714"/>
            <a:ext cx="381000" cy="54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699782"/>
            <a:ext cx="8096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Fine mapping theorem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1" y="1828802"/>
            <a:ext cx="2305048" cy="83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11" y="1027410"/>
            <a:ext cx="6432690" cy="567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00200" y="1752600"/>
            <a:ext cx="23622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93200" y="2819400"/>
            <a:ext cx="235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Maadooliat et al., 2016</a:t>
            </a:r>
          </a:p>
        </p:txBody>
      </p:sp>
      <p:pic>
        <p:nvPicPr>
          <p:cNvPr id="10" name="Picture 2" descr="Image result for mehdi maadooli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28" y="3733801"/>
            <a:ext cx="2539924" cy="141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00200" y="5288339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 Prof. Mehdi Maadooliat</a:t>
            </a:r>
          </a:p>
          <a:p>
            <a:r>
              <a:rPr lang="en-US" dirty="0"/>
              <a:t>Marquette University</a:t>
            </a:r>
          </a:p>
        </p:txBody>
      </p:sp>
    </p:spTree>
    <p:extLst>
      <p:ext uri="{BB962C8B-B14F-4D97-AF65-F5344CB8AC3E}">
        <p14:creationId xmlns:p14="http://schemas.microsoft.com/office/powerpoint/2010/main" val="25777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74" y="1966914"/>
            <a:ext cx="8712953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79" y="188565"/>
            <a:ext cx="4252862" cy="157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25842" y="188565"/>
            <a:ext cx="4473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Enables Inference of OR at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Causal Sites using Data from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LD Markers</a:t>
            </a:r>
          </a:p>
        </p:txBody>
      </p:sp>
    </p:spTree>
    <p:extLst>
      <p:ext uri="{BB962C8B-B14F-4D97-AF65-F5344CB8AC3E}">
        <p14:creationId xmlns:p14="http://schemas.microsoft.com/office/powerpoint/2010/main" val="23856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Fine mapping theorem application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143001"/>
            <a:ext cx="36861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6" y="1143000"/>
            <a:ext cx="3762375" cy="482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7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67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Identity-by-Descent Mapping 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7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b="1" dirty="0"/>
              <a:t>Identity-by-Descent</a:t>
            </a:r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5734723" y="1480073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2523" y="1524000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  <a:endCxn id="5" idx="1"/>
          </p:cNvCxnSpPr>
          <p:nvPr/>
        </p:nvCxnSpPr>
        <p:spPr>
          <a:xfrm flipV="1">
            <a:off x="6649123" y="1937049"/>
            <a:ext cx="533400" cy="2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15823" y="1937050"/>
            <a:ext cx="0" cy="10347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01323" y="2971800"/>
            <a:ext cx="3505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01323" y="29718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44323" y="29718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63523" y="29718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06523" y="29718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744123" y="3489175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0632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14017" y="3505200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256494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210723" y="3962176"/>
            <a:ext cx="533400" cy="2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399417" y="3517302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477424" y="3962400"/>
            <a:ext cx="2689" cy="609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39123" y="4572000"/>
            <a:ext cx="3505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52570" y="4572001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82801" y="4572000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44323" y="4571999"/>
            <a:ext cx="0" cy="517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395370" y="5089373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71770" y="5089373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70046" y="5089373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170894" y="3885976"/>
            <a:ext cx="533400" cy="2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704294" y="3489175"/>
            <a:ext cx="811306" cy="8260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8" idx="0"/>
          </p:cNvCxnSpPr>
          <p:nvPr/>
        </p:nvCxnSpPr>
        <p:spPr>
          <a:xfrm>
            <a:off x="9399494" y="3886202"/>
            <a:ext cx="0" cy="11429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942294" y="50292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6122894" y="16764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46894" y="1676400"/>
            <a:ext cx="0" cy="533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494494" y="16764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319670" y="16764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51120" y="3679675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360894" y="3930352"/>
            <a:ext cx="0" cy="2906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360894" y="3679675"/>
            <a:ext cx="0" cy="2606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275294" y="3651549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509735" y="3602019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637494" y="3602019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0090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01614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427694" y="3651549"/>
            <a:ext cx="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427694" y="3839585"/>
            <a:ext cx="0" cy="1929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427694" y="4032550"/>
            <a:ext cx="0" cy="158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684546" y="360101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789894" y="3610985"/>
            <a:ext cx="0" cy="42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789894" y="3962401"/>
            <a:ext cx="0" cy="1929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6844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913094" y="36576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70094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985248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789894" y="3657601"/>
            <a:ext cx="0" cy="374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323294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9475694" y="5257801"/>
            <a:ext cx="0" cy="421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9475694" y="5609217"/>
            <a:ext cx="0" cy="1929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9475694" y="5304417"/>
            <a:ext cx="0" cy="374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370294" y="5235722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551381" y="5235722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75294" y="5257800"/>
            <a:ext cx="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503894" y="5263850"/>
            <a:ext cx="0" cy="2606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03894" y="5606750"/>
            <a:ext cx="0" cy="1844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503894" y="5502422"/>
            <a:ext cx="0" cy="1363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503894" y="5486400"/>
            <a:ext cx="297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503894" y="5638800"/>
            <a:ext cx="297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Image result for mehdi maadooli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r="31254" b="22581"/>
          <a:stretch/>
        </p:blipFill>
        <p:spPr bwMode="auto">
          <a:xfrm>
            <a:off x="1676400" y="839892"/>
            <a:ext cx="2514600" cy="244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1643743" y="3267671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 Prof. Mehdi Maadooliat</a:t>
            </a:r>
          </a:p>
          <a:p>
            <a:r>
              <a:rPr lang="en-US" dirty="0"/>
              <a:t>Marquette </a:t>
            </a:r>
          </a:p>
          <a:p>
            <a:r>
              <a:rPr lang="en-US" dirty="0"/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6555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143000"/>
            <a:ext cx="5257800" cy="556260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Linkage mapping in multiplex families: Rare, highly penetrant alleles identified primarily in uncommon diseases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Linkage in affected sib pairs: Some chromosomal regions identified in both common and rare diseases, but infrequently leading to specific alleles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     </a:t>
            </a:r>
          </a:p>
          <a:p>
            <a:r>
              <a:rPr lang="en-US" sz="2400" dirty="0">
                <a:solidFill>
                  <a:schemeClr val="tx2"/>
                </a:solidFill>
              </a:rPr>
              <a:t>GWAS: Numerous high </a:t>
            </a:r>
            <a:r>
              <a:rPr lang="en-US" sz="2400" dirty="0" err="1">
                <a:solidFill>
                  <a:schemeClr val="tx2"/>
                </a:solidFill>
              </a:rPr>
              <a:t>freq</a:t>
            </a:r>
            <a:r>
              <a:rPr lang="en-US" sz="2400" dirty="0">
                <a:solidFill>
                  <a:schemeClr val="tx2"/>
                </a:solidFill>
              </a:rPr>
              <a:t> alleles found of mild effect sizes for common diseases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Association-based NGS: Typically, rare variants found at GWAS-identified genes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/>
                </a:solidFill>
              </a:rPr>
              <a:t>Genetic Architecture of Diseases: Results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Image result for multiplex linkage families huntingtons venezuela pedig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295400"/>
            <a:ext cx="3612669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30334" y="2438400"/>
            <a:ext cx="1465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Gusella</a:t>
            </a:r>
            <a:r>
              <a:rPr lang="en-US" sz="900" dirty="0"/>
              <a:t> </a:t>
            </a:r>
            <a:r>
              <a:rPr lang="en-US" sz="900" i="1" dirty="0"/>
              <a:t>et al. </a:t>
            </a:r>
            <a:r>
              <a:rPr lang="en-US" sz="900" dirty="0"/>
              <a:t>(1983) </a:t>
            </a:r>
            <a:r>
              <a:rPr lang="en-US" sz="900" i="1" dirty="0"/>
              <a:t>Nature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26" y="2706216"/>
            <a:ext cx="31146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64962" y="4036368"/>
            <a:ext cx="16642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Prescott </a:t>
            </a:r>
            <a:r>
              <a:rPr lang="en-US" sz="900" i="1" dirty="0"/>
              <a:t>et al. </a:t>
            </a:r>
            <a:r>
              <a:rPr lang="en-US" sz="900" dirty="0"/>
              <a:t>(2006) </a:t>
            </a:r>
            <a:r>
              <a:rPr lang="en-US" sz="900" i="1" dirty="0" err="1"/>
              <a:t>Mol</a:t>
            </a:r>
            <a:r>
              <a:rPr lang="en-US" sz="900" i="1" dirty="0"/>
              <a:t> Psych</a:t>
            </a: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543" y="4269432"/>
            <a:ext cx="2895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64963" y="5788968"/>
            <a:ext cx="1643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Fritsche </a:t>
            </a:r>
            <a:r>
              <a:rPr lang="en-US" sz="900" i="1" dirty="0"/>
              <a:t>et al. </a:t>
            </a:r>
            <a:r>
              <a:rPr lang="en-US" sz="900" dirty="0"/>
              <a:t>(2016) </a:t>
            </a:r>
            <a:r>
              <a:rPr lang="en-US" sz="900" i="1" dirty="0"/>
              <a:t>Nat Genet</a:t>
            </a:r>
          </a:p>
        </p:txBody>
      </p:sp>
    </p:spTree>
    <p:extLst>
      <p:ext uri="{BB962C8B-B14F-4D97-AF65-F5344CB8AC3E}">
        <p14:creationId xmlns:p14="http://schemas.microsoft.com/office/powerpoint/2010/main" val="341201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Shared Chromosomal Regions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b="1" dirty="0">
                <a:solidFill>
                  <a:schemeClr val="tx2"/>
                </a:solidFill>
              </a:rPr>
              <a:t>Simplified Analytic Model</a:t>
            </a:r>
          </a:p>
        </p:txBody>
      </p:sp>
      <p:cxnSp>
        <p:nvCxnSpPr>
          <p:cNvPr id="5" name="Straight Connector 4"/>
          <p:cNvCxnSpPr>
            <a:endCxn id="13" idx="0"/>
          </p:cNvCxnSpPr>
          <p:nvPr/>
        </p:nvCxnSpPr>
        <p:spPr>
          <a:xfrm flipH="1">
            <a:off x="2160588" y="2056147"/>
            <a:ext cx="2324100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27288" y="51041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70188" y="510414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94088" y="510414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75088" y="5112085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56088" y="512319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19438" y="51041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37088" y="51422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46288" y="510414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18088" y="514701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6275" y="5177172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367338" y="5147010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7" name="Straight Connector 16"/>
          <p:cNvCxnSpPr>
            <a:endCxn id="6" idx="0"/>
          </p:cNvCxnSpPr>
          <p:nvPr/>
        </p:nvCxnSpPr>
        <p:spPr>
          <a:xfrm flipH="1">
            <a:off x="2541588" y="2056147"/>
            <a:ext cx="1943100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0"/>
          </p:cNvCxnSpPr>
          <p:nvPr/>
        </p:nvCxnSpPr>
        <p:spPr>
          <a:xfrm flipH="1">
            <a:off x="2884488" y="2056147"/>
            <a:ext cx="1611312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5" idx="0"/>
          </p:cNvCxnSpPr>
          <p:nvPr/>
        </p:nvCxnSpPr>
        <p:spPr>
          <a:xfrm>
            <a:off x="4484689" y="2056148"/>
            <a:ext cx="1385887" cy="31210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1" idx="0"/>
          </p:cNvCxnSpPr>
          <p:nvPr/>
        </p:nvCxnSpPr>
        <p:spPr>
          <a:xfrm flipH="1">
            <a:off x="3233738" y="2056147"/>
            <a:ext cx="1262062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8" idx="0"/>
          </p:cNvCxnSpPr>
          <p:nvPr/>
        </p:nvCxnSpPr>
        <p:spPr>
          <a:xfrm flipH="1">
            <a:off x="3608388" y="2056147"/>
            <a:ext cx="876300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0"/>
          </p:cNvCxnSpPr>
          <p:nvPr/>
        </p:nvCxnSpPr>
        <p:spPr>
          <a:xfrm flipH="1">
            <a:off x="3989388" y="2056147"/>
            <a:ext cx="495300" cy="30559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0"/>
          </p:cNvCxnSpPr>
          <p:nvPr/>
        </p:nvCxnSpPr>
        <p:spPr>
          <a:xfrm flipH="1">
            <a:off x="4370388" y="2056147"/>
            <a:ext cx="125412" cy="30670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2" idx="0"/>
          </p:cNvCxnSpPr>
          <p:nvPr/>
        </p:nvCxnSpPr>
        <p:spPr>
          <a:xfrm>
            <a:off x="4495800" y="2094247"/>
            <a:ext cx="255588" cy="30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4" idx="0"/>
          </p:cNvCxnSpPr>
          <p:nvPr/>
        </p:nvCxnSpPr>
        <p:spPr>
          <a:xfrm>
            <a:off x="4484688" y="2056148"/>
            <a:ext cx="647700" cy="30908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6" idx="0"/>
          </p:cNvCxnSpPr>
          <p:nvPr/>
        </p:nvCxnSpPr>
        <p:spPr>
          <a:xfrm>
            <a:off x="4484688" y="2056148"/>
            <a:ext cx="996950" cy="30908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183313" y="5148597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542088" y="5148597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Connector 28"/>
          <p:cNvCxnSpPr>
            <a:endCxn id="27" idx="0"/>
          </p:cNvCxnSpPr>
          <p:nvPr/>
        </p:nvCxnSpPr>
        <p:spPr>
          <a:xfrm>
            <a:off x="4484689" y="2046623"/>
            <a:ext cx="1812925" cy="31019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8" idx="0"/>
          </p:cNvCxnSpPr>
          <p:nvPr/>
        </p:nvCxnSpPr>
        <p:spPr>
          <a:xfrm>
            <a:off x="4495800" y="2027573"/>
            <a:ext cx="2160588" cy="31210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5"/>
          <p:cNvSpPr txBox="1">
            <a:spLocks noChangeArrowheads="1"/>
          </p:cNvSpPr>
          <p:nvPr/>
        </p:nvSpPr>
        <p:spPr bwMode="auto">
          <a:xfrm>
            <a:off x="3478213" y="1567197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000" b="1"/>
              <a:t>Simplistic Model</a:t>
            </a:r>
          </a:p>
        </p:txBody>
      </p:sp>
      <p:sp>
        <p:nvSpPr>
          <p:cNvPr id="32" name="TextBox 66"/>
          <p:cNvSpPr txBox="1">
            <a:spLocks noChangeArrowheads="1"/>
          </p:cNvSpPr>
          <p:nvPr/>
        </p:nvSpPr>
        <p:spPr bwMode="auto">
          <a:xfrm rot="16200000">
            <a:off x="262732" y="3396791"/>
            <a:ext cx="304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/>
              <a:t>Increasing number of meioses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978026" y="2076785"/>
            <a:ext cx="41275" cy="29511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543800" y="5031122"/>
            <a:ext cx="2057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934200" y="1567198"/>
            <a:ext cx="0" cy="5210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858000" y="1567198"/>
            <a:ext cx="0" cy="5210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5-Point Star 36"/>
          <p:cNvSpPr/>
          <p:nvPr/>
        </p:nvSpPr>
        <p:spPr>
          <a:xfrm>
            <a:off x="8635365" y="4872372"/>
            <a:ext cx="209550" cy="23794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9601200" y="5039060"/>
            <a:ext cx="914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086600" y="5039060"/>
            <a:ext cx="457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86600" y="2814972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5-Point Star 40"/>
          <p:cNvSpPr/>
          <p:nvPr/>
        </p:nvSpPr>
        <p:spPr>
          <a:xfrm>
            <a:off x="8610600" y="2662572"/>
            <a:ext cx="209550" cy="23794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7086600" y="3043572"/>
            <a:ext cx="3429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52"/>
          <p:cNvSpPr txBox="1">
            <a:spLocks noChangeArrowheads="1"/>
          </p:cNvSpPr>
          <p:nvPr/>
        </p:nvSpPr>
        <p:spPr bwMode="auto">
          <a:xfrm>
            <a:off x="7920039" y="1595772"/>
            <a:ext cx="1849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/>
              <a:t>Disease mutation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759826" y="1900572"/>
            <a:ext cx="155575" cy="67945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triped Right Arrow 44"/>
          <p:cNvSpPr/>
          <p:nvPr/>
        </p:nvSpPr>
        <p:spPr>
          <a:xfrm rot="5400000">
            <a:off x="8511382" y="3277729"/>
            <a:ext cx="457200" cy="2936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7086600" y="3916697"/>
            <a:ext cx="2514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5-Point Star 46"/>
          <p:cNvSpPr/>
          <p:nvPr/>
        </p:nvSpPr>
        <p:spPr>
          <a:xfrm>
            <a:off x="8610600" y="3763662"/>
            <a:ext cx="209550" cy="237946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7086600" y="4110372"/>
            <a:ext cx="251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601201" y="4110372"/>
            <a:ext cx="982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598025" y="3916697"/>
            <a:ext cx="9858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triped Right Arrow 50"/>
          <p:cNvSpPr/>
          <p:nvPr/>
        </p:nvSpPr>
        <p:spPr>
          <a:xfrm rot="5400000">
            <a:off x="8543132" y="4330241"/>
            <a:ext cx="457200" cy="32226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7543800" y="5253372"/>
            <a:ext cx="2057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601201" y="5253372"/>
            <a:ext cx="982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069139" y="5253372"/>
            <a:ext cx="492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534525" y="3924636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534525" y="3924636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480300" y="5067636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7480300" y="5067636"/>
            <a:ext cx="139700" cy="1857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3"/>
          <p:cNvSpPr txBox="1">
            <a:spLocks noChangeArrowheads="1"/>
          </p:cNvSpPr>
          <p:nvPr/>
        </p:nvSpPr>
        <p:spPr bwMode="auto">
          <a:xfrm>
            <a:off x="3114676" y="5481972"/>
            <a:ext cx="282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/>
              <a:t>Current affected individuals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676400" y="1418456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676400" y="1448780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46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636"/>
            <a:ext cx="8210878" cy="5014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Pretty Plots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38201"/>
            <a:ext cx="35814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71663"/>
            <a:ext cx="416718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752600" y="3378200"/>
            <a:ext cx="18494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Shared Region (cM)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9875" y="2116138"/>
            <a:ext cx="5966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Symbol" pitchFamily="18" charset="2"/>
              </a:rPr>
              <a:t>F</a:t>
            </a:r>
            <a:r>
              <a:rPr lang="en-US" b="1" dirty="0"/>
              <a:t>(s)</a:t>
            </a:r>
            <a:endParaRPr lang="en-US" b="1" dirty="0">
              <a:latin typeface="Symbol" pitchFamily="18" charset="2"/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2209800" y="973139"/>
            <a:ext cx="1028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2 patients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056189" y="2938464"/>
            <a:ext cx="833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recomb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6400801" y="1935164"/>
            <a:ext cx="1133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10 patients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09800" y="973139"/>
            <a:ext cx="1028700" cy="33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7000" y="1947864"/>
            <a:ext cx="1028700" cy="338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6" y="4267200"/>
            <a:ext cx="2976563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14601" y="4373564"/>
            <a:ext cx="1133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50 patients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90800" y="4386264"/>
            <a:ext cx="1028700" cy="338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83489" y="2908301"/>
            <a:ext cx="238125" cy="1698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8943975" y="1693864"/>
            <a:ext cx="939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/>
              <a:t>8 cM avg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821614" y="2055814"/>
            <a:ext cx="1246187" cy="8524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7315200" y="5345113"/>
            <a:ext cx="2876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 dirty="0"/>
              <a:t>95% Interval (0.97 </a:t>
            </a:r>
            <a:r>
              <a:rPr lang="en-US" altLang="en-US" sz="1600" b="1" dirty="0" err="1"/>
              <a:t>cM</a:t>
            </a:r>
            <a:r>
              <a:rPr lang="en-US" altLang="en-US" sz="1600" b="1" dirty="0"/>
              <a:t>, 22.3 </a:t>
            </a:r>
            <a:r>
              <a:rPr lang="en-US" altLang="en-US" sz="1600" b="1" dirty="0" err="1"/>
              <a:t>cM</a:t>
            </a:r>
            <a:r>
              <a:rPr lang="en-US" altLang="en-US" sz="1600" b="1" dirty="0"/>
              <a:t>)</a:t>
            </a:r>
          </a:p>
        </p:txBody>
      </p: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4419600" y="654050"/>
            <a:ext cx="4334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b="1" dirty="0"/>
              <a:t>5 </a:t>
            </a:r>
            <a:r>
              <a:rPr lang="en-US" altLang="en-US" b="1" dirty="0" err="1"/>
              <a:t>Meioses</a:t>
            </a:r>
            <a:r>
              <a:rPr lang="en-US" altLang="en-US" b="1" dirty="0"/>
              <a:t> Since Founder Assumed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676400" y="656692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76400" y="687016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3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636"/>
            <a:ext cx="8255260" cy="850106"/>
          </a:xfrm>
        </p:spPr>
        <p:txBody>
          <a:bodyPr>
            <a:normAutofit/>
          </a:bodyPr>
          <a:lstStyle/>
          <a:p>
            <a:r>
              <a:rPr lang="en-US" sz="3600" b="1" dirty="0"/>
              <a:t>Monte Carlo Simulations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387588" y="1628800"/>
            <a:ext cx="1548172" cy="16561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20" idx="1"/>
          </p:cNvCxnSpPr>
          <p:nvPr/>
        </p:nvCxnSpPr>
        <p:spPr>
          <a:xfrm>
            <a:off x="3935761" y="1628801"/>
            <a:ext cx="3606577" cy="16930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11624" y="2960948"/>
            <a:ext cx="288032" cy="3240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171564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19636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31704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43772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19836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95900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71964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48028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24092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500156" y="32849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287688" y="2348880"/>
            <a:ext cx="864096" cy="9361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5" idx="0"/>
          </p:cNvCxnSpPr>
          <p:nvPr/>
        </p:nvCxnSpPr>
        <p:spPr>
          <a:xfrm flipH="1">
            <a:off x="4763852" y="2168860"/>
            <a:ext cx="324036" cy="11161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99656" y="2600909"/>
            <a:ext cx="576064" cy="704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0"/>
          </p:cNvCxnSpPr>
          <p:nvPr/>
        </p:nvCxnSpPr>
        <p:spPr>
          <a:xfrm>
            <a:off x="5015880" y="2475346"/>
            <a:ext cx="324036" cy="8096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7" idx="0"/>
          </p:cNvCxnSpPr>
          <p:nvPr/>
        </p:nvCxnSpPr>
        <p:spPr>
          <a:xfrm flipH="1">
            <a:off x="5915980" y="2622492"/>
            <a:ext cx="180020" cy="6624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8" idx="0"/>
          </p:cNvCxnSpPr>
          <p:nvPr/>
        </p:nvCxnSpPr>
        <p:spPr>
          <a:xfrm flipH="1">
            <a:off x="6492044" y="2879322"/>
            <a:ext cx="144016" cy="4056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9" idx="0"/>
          </p:cNvCxnSpPr>
          <p:nvPr/>
        </p:nvCxnSpPr>
        <p:spPr>
          <a:xfrm flipH="1">
            <a:off x="7068108" y="3105044"/>
            <a:ext cx="57736" cy="1799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8184232" y="3134759"/>
            <a:ext cx="136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Founders</a:t>
            </a:r>
          </a:p>
        </p:txBody>
      </p:sp>
      <p:cxnSp>
        <p:nvCxnSpPr>
          <p:cNvPr id="1039" name="Straight Connector 1038"/>
          <p:cNvCxnSpPr>
            <a:stCxn id="14" idx="6"/>
            <a:endCxn id="15" idx="2"/>
          </p:cNvCxnSpPr>
          <p:nvPr/>
        </p:nvCxnSpPr>
        <p:spPr>
          <a:xfrm>
            <a:off x="4331804" y="3410998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1" name="Straight Connector 1040"/>
          <p:cNvCxnSpPr/>
          <p:nvPr/>
        </p:nvCxnSpPr>
        <p:spPr>
          <a:xfrm>
            <a:off x="4475820" y="3410998"/>
            <a:ext cx="0" cy="41404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35760" y="3825044"/>
            <a:ext cx="10801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93576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29580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61983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1588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379174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15178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47582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87186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5339916" y="3537012"/>
            <a:ext cx="0" cy="2880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39916" y="3825044"/>
            <a:ext cx="11521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492044" y="3537012"/>
            <a:ext cx="0" cy="2880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375920" y="3825044"/>
            <a:ext cx="108012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37592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735960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05999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476715" y="381495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523190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59194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91598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312024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1676400" y="908720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676400" y="939044"/>
            <a:ext cx="882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935760" y="429309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935760" y="4473116"/>
            <a:ext cx="18032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735960" y="4302098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93576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29580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65584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01588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411924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735960" y="4473117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379174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5178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51182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87186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267908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591944" y="4689140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7212124" y="3429918"/>
            <a:ext cx="2880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7356140" y="3410998"/>
            <a:ext cx="0" cy="4039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780076" y="3814950"/>
            <a:ext cx="1764196" cy="100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78007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14011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750015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786019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8220236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8544272" y="3825045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663606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99610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35614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71618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076220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8400256" y="4041068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87629" y="1979548"/>
            <a:ext cx="1341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Coalescent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76321" y="4293096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Mendel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03513" y="1016733"/>
            <a:ext cx="8628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introduce disease predisposing alleles under arbitrary disease models and investigate </a:t>
            </a:r>
          </a:p>
          <a:p>
            <a:r>
              <a:rPr lang="en-US" dirty="0"/>
              <a:t>patterns of sharing, power, statistical tests, etc. </a:t>
            </a:r>
          </a:p>
        </p:txBody>
      </p:sp>
      <p:sp>
        <p:nvSpPr>
          <p:cNvPr id="126" name="Oval 125"/>
          <p:cNvSpPr/>
          <p:nvPr/>
        </p:nvSpPr>
        <p:spPr>
          <a:xfrm>
            <a:off x="5519936" y="5193196"/>
            <a:ext cx="144016" cy="126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5519936" y="5391218"/>
            <a:ext cx="144016" cy="126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5519936" y="5607242"/>
            <a:ext cx="144016" cy="1260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847528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220756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256760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292764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32369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3647728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043772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40381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4763852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12389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51993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843972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624001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660005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960096" y="5985284"/>
            <a:ext cx="288032" cy="2520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32013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7716180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8040216" y="5985284"/>
            <a:ext cx="288032" cy="252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/>
          <p:cNvCxnSpPr/>
          <p:nvPr/>
        </p:nvCxnSpPr>
        <p:spPr>
          <a:xfrm>
            <a:off x="1991544" y="5778262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351584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711624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071664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346770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3791744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418778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454782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490786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26790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66395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987988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638403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674407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710411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746415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7860196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8184232" y="5769261"/>
            <a:ext cx="0" cy="2070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07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3810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Identity-by-Descent Mapping in Rheumatoid Arthritis</a:t>
            </a:r>
            <a:r>
              <a:rPr lang="en-US" sz="2800" b="1" dirty="0">
                <a:solidFill>
                  <a:schemeClr val="tx2"/>
                </a:solidFill>
              </a:rPr>
              <a:t/>
            </a:r>
            <a:br>
              <a:rPr lang="en-US" sz="2800" b="1" dirty="0">
                <a:solidFill>
                  <a:schemeClr val="tx2"/>
                </a:solidFill>
              </a:rPr>
            </a:br>
            <a:endParaRPr lang="en-US" sz="28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Rheumatoid Arthritis of the Hands X-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07" y="1143001"/>
            <a:ext cx="3372581" cy="23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96201" y="3471446"/>
            <a:ext cx="2667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Severe joint damage from 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1" y="1151966"/>
            <a:ext cx="5722207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Systemic autoimmune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Synovium is primary immunological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Disease prevalence ~ 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2-3x more frequent in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MZ twin concordance 	12-15%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DZ twin concordance	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2"/>
                </a:solidFill>
                <a:sym typeface="Symbol" pitchFamily="18" charset="2"/>
              </a:rPr>
              <a:t></a:t>
            </a:r>
            <a:r>
              <a:rPr lang="en-US" altLang="en-US" sz="2400" baseline="-25000" dirty="0">
                <a:solidFill>
                  <a:schemeClr val="tx2"/>
                </a:solidFill>
                <a:sym typeface="Symbol" pitchFamily="18" charset="2"/>
              </a:rPr>
              <a:t>s </a:t>
            </a:r>
            <a:r>
              <a:rPr lang="en-US" altLang="en-US" sz="2400" dirty="0">
                <a:solidFill>
                  <a:schemeClr val="tx2"/>
                </a:solidFill>
                <a:sym typeface="Symbol" pitchFamily="18" charset="2"/>
              </a:rPr>
              <a:t>~ 5-10</a:t>
            </a:r>
            <a:endParaRPr lang="en-US" altLang="en-US" sz="2400" baseline="-25000" dirty="0">
              <a:solidFill>
                <a:schemeClr val="tx2"/>
              </a:solidFill>
              <a:sym typeface="Symbol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Anti-CCP Abs, HLA is major locus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Possible infectious agent trigger</a:t>
            </a:r>
          </a:p>
        </p:txBody>
      </p:sp>
    </p:spTree>
    <p:extLst>
      <p:ext uri="{BB962C8B-B14F-4D97-AF65-F5344CB8AC3E}">
        <p14:creationId xmlns:p14="http://schemas.microsoft.com/office/powerpoint/2010/main" val="21225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143000"/>
            <a:ext cx="8839200" cy="52578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Extracted two different sets of RA patients based on ICD9 codes, anti-CCP/RF Ab test results, and anti-</a:t>
            </a:r>
            <a:r>
              <a:rPr lang="en-US" sz="2400" dirty="0" err="1">
                <a:solidFill>
                  <a:schemeClr val="tx2"/>
                </a:solidFill>
              </a:rPr>
              <a:t>inflam</a:t>
            </a:r>
            <a:r>
              <a:rPr lang="en-US" sz="2400" dirty="0">
                <a:solidFill>
                  <a:schemeClr val="tx2"/>
                </a:solidFill>
              </a:rPr>
              <a:t> drug prescriptions (n=388)</a:t>
            </a:r>
          </a:p>
          <a:p>
            <a:pPr marL="0" indent="0">
              <a:buNone/>
            </a:pPr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Extracted three non-overlapping sets of RA controls to conduct quasi-replication</a:t>
            </a:r>
          </a:p>
          <a:p>
            <a:pPr marL="0" indent="0">
              <a:buNone/>
            </a:pPr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Used the exome SNP data (500,000 variants, excellent coverage of exons, IBD SNPs, AIMs, and all GWAS-sig SNPs)</a:t>
            </a:r>
          </a:p>
          <a:p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Phased the data using Beagle, blinded to case/control status</a:t>
            </a:r>
          </a:p>
          <a:p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Conducted a global pairwise analysis obtaining IBD regions across the genome</a:t>
            </a:r>
          </a:p>
          <a:p>
            <a:endParaRPr lang="en-US" sz="9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Compared sharing within RA cases to sharing within control groups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3810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Identity-by-Descent Mapping in Rheumatoid Arthritis</a:t>
            </a:r>
            <a:r>
              <a:rPr lang="en-US" sz="2800" b="1" dirty="0">
                <a:solidFill>
                  <a:schemeClr val="tx2"/>
                </a:solidFill>
              </a:rPr>
              <a:t/>
            </a:r>
            <a:br>
              <a:rPr lang="en-US" sz="2800" b="1" dirty="0">
                <a:solidFill>
                  <a:schemeClr val="tx2"/>
                </a:solidFill>
              </a:rPr>
            </a:br>
            <a:endParaRPr lang="en-US" sz="2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79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/>
              <a:t>Identity-by-Decent Mapping in 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763000" cy="51054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High performance computing cluster </a:t>
            </a:r>
          </a:p>
          <a:p>
            <a:r>
              <a:rPr lang="en-US" sz="2800" dirty="0">
                <a:solidFill>
                  <a:schemeClr val="tx2"/>
                </a:solidFill>
              </a:rPr>
              <a:t>Visualization tool: Shiny App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 descr="C:\Users\schrodis\Desktop\IBD\FSTL1\ch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19400"/>
            <a:ext cx="914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Chr</a:t>
            </a:r>
            <a:r>
              <a:rPr lang="en-US" sz="3600" b="1" dirty="0"/>
              <a:t> 3 Signal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066800"/>
            <a:ext cx="857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73" y="4114801"/>
            <a:ext cx="88487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H="1">
            <a:off x="1905000" y="3581400"/>
            <a:ext cx="36195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00801" y="3581400"/>
            <a:ext cx="4029075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90950" y="4763456"/>
            <a:ext cx="440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FSLT1 </a:t>
            </a:r>
            <a:r>
              <a:rPr lang="en-US" sz="2400" dirty="0"/>
              <a:t>is a nice RA candidate gene</a:t>
            </a:r>
            <a:r>
              <a:rPr lang="en-US" sz="2400" b="1" i="1" dirty="0"/>
              <a:t> 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5261520" y="4366456"/>
            <a:ext cx="242316" cy="383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257800" y="35814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638800" y="3581400"/>
            <a:ext cx="3048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07372" y="5225120"/>
            <a:ext cx="89436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Expression in synovial fluid, monocytes, lymph nodes, peripheral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Interaction with CD14/TLR4 complex in myeloid-derived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Anti-Fstl1 Abs in RA synovial fluid and serum (Tanaka et al., 1998)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Upregulation of Fstl1 in collagen-induced arthritis mouse (</a:t>
            </a:r>
            <a:r>
              <a:rPr lang="en-US" sz="2000" dirty="0" err="1">
                <a:solidFill>
                  <a:schemeClr val="tx2"/>
                </a:solidFill>
              </a:rPr>
              <a:t>Mitamae</a:t>
            </a:r>
            <a:r>
              <a:rPr lang="en-US" sz="2000" dirty="0">
                <a:solidFill>
                  <a:schemeClr val="tx2"/>
                </a:solidFill>
              </a:rPr>
              <a:t> et al., 2006)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92162"/>
          </a:xfrm>
        </p:spPr>
        <p:txBody>
          <a:bodyPr/>
          <a:lstStyle/>
          <a:p>
            <a:r>
              <a:rPr lang="en-US" b="1" dirty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219200"/>
            <a:ext cx="8686800" cy="5410200"/>
          </a:xfrm>
        </p:spPr>
        <p:txBody>
          <a:bodyPr>
            <a:normAutofit/>
          </a:bodyPr>
          <a:lstStyle/>
          <a:p>
            <a:r>
              <a:rPr lang="en-US" sz="2400" dirty="0"/>
              <a:t>Shicheng Guo, PhD; Marshfield Clinic</a:t>
            </a:r>
          </a:p>
          <a:p>
            <a:r>
              <a:rPr lang="en-US" sz="2400" dirty="0"/>
              <a:t>Mehdi Maadooliat, PhD; Marquette University</a:t>
            </a:r>
          </a:p>
          <a:p>
            <a:r>
              <a:rPr lang="en-US" sz="2400" dirty="0"/>
              <a:t>Zhan Ye, PhD; Marshfield Clinic </a:t>
            </a:r>
            <a:r>
              <a:rPr lang="en-US" sz="2400" dirty="0">
                <a:sym typeface="Wingdings" panose="05000000000000000000" pitchFamily="2" charset="2"/>
              </a:rPr>
              <a:t> Pfizer</a:t>
            </a:r>
          </a:p>
          <a:p>
            <a:r>
              <a:rPr lang="en-US" sz="2400" dirty="0"/>
              <a:t>Judy Smith, MD PhD; UW-Madison</a:t>
            </a:r>
          </a:p>
          <a:p>
            <a:r>
              <a:rPr lang="en-US" sz="2400" dirty="0"/>
              <a:t>Bob Steiner, MD; Marshfield Clinic, UW-Madison</a:t>
            </a:r>
          </a:p>
          <a:p>
            <a:r>
              <a:rPr lang="en-US" sz="2400" dirty="0"/>
              <a:t>Ray White, PhD; UCSF</a:t>
            </a:r>
          </a:p>
          <a:p>
            <a:r>
              <a:rPr lang="en-US" sz="2400" dirty="0" err="1"/>
              <a:t>Jiucun</a:t>
            </a:r>
            <a:r>
              <a:rPr lang="en-US" sz="2400" dirty="0"/>
              <a:t> Wang, PhD; </a:t>
            </a:r>
            <a:r>
              <a:rPr lang="en-US" sz="2400" dirty="0" err="1"/>
              <a:t>Fudan</a:t>
            </a:r>
            <a:r>
              <a:rPr lang="en-US" sz="2400" dirty="0"/>
              <a:t> University</a:t>
            </a:r>
          </a:p>
          <a:p>
            <a:r>
              <a:rPr lang="en-US" sz="2400" dirty="0" err="1"/>
              <a:t>Shuai</a:t>
            </a:r>
            <a:r>
              <a:rPr lang="en-US" sz="2400" dirty="0"/>
              <a:t> Jiang, PhD; </a:t>
            </a:r>
            <a:r>
              <a:rPr lang="en-US" sz="2400" dirty="0" err="1"/>
              <a:t>Fudan</a:t>
            </a:r>
            <a:r>
              <a:rPr lang="en-US" sz="2400" dirty="0"/>
              <a:t> University</a:t>
            </a:r>
          </a:p>
          <a:p>
            <a:r>
              <a:rPr lang="en-US" sz="2400" dirty="0" err="1"/>
              <a:t>Minghua</a:t>
            </a:r>
            <a:r>
              <a:rPr lang="en-US" sz="2400" dirty="0"/>
              <a:t> Wang, PhD; Soochow University</a:t>
            </a:r>
          </a:p>
          <a:p>
            <a:r>
              <a:rPr lang="en-US" sz="2400" dirty="0" err="1"/>
              <a:t>Dongyi</a:t>
            </a:r>
            <a:r>
              <a:rPr lang="en-US" sz="2400" dirty="0"/>
              <a:t> He, MD; </a:t>
            </a:r>
            <a:r>
              <a:rPr lang="en-US" sz="2400" dirty="0" err="1"/>
              <a:t>Guanghua</a:t>
            </a:r>
            <a:r>
              <a:rPr lang="en-US" sz="2400" dirty="0"/>
              <a:t> Hospital</a:t>
            </a:r>
          </a:p>
          <a:p>
            <a:r>
              <a:rPr lang="en-US" sz="2400" dirty="0" err="1"/>
              <a:t>Naren</a:t>
            </a:r>
            <a:r>
              <a:rPr lang="en-US" sz="2400" dirty="0"/>
              <a:t> </a:t>
            </a:r>
            <a:r>
              <a:rPr lang="en-US" sz="2400" dirty="0" err="1"/>
              <a:t>Epperla</a:t>
            </a:r>
            <a:r>
              <a:rPr lang="en-US" sz="2400" dirty="0"/>
              <a:t>, MD; Ohio State University</a:t>
            </a:r>
          </a:p>
          <a:p>
            <a:r>
              <a:rPr lang="en-US" sz="2400" dirty="0"/>
              <a:t>Terrie Kitchner; Marshfield Clinic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 high positive stain cells 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371601"/>
            <a:ext cx="8115523" cy="535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45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219200"/>
            <a:ext cx="8915400" cy="5334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While heritability studies estimate fairly high values across complex diseases, the large majority of this heritability remains unaccounted by results from large GWAS</a:t>
            </a: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en-US" sz="2800" b="1" dirty="0">
                <a:solidFill>
                  <a:schemeClr val="tx2"/>
                </a:solidFill>
              </a:rPr>
              <a:t>To identify additional disease susceptibility variants, it is imperative that we understand which models of disease genetics are plausible 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/>
                </a:solidFill>
              </a:rPr>
              <a:t>Genetic Architecture of Diseases: Results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14" y="896604"/>
            <a:ext cx="43053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81200" y="76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/>
                </a:solidFill>
              </a:rPr>
              <a:t>Genetic Architecture of Diseases: Rare Variants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99328" y="4950768"/>
            <a:ext cx="14686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Dewey </a:t>
            </a:r>
            <a:r>
              <a:rPr lang="en-US" sz="900" i="1" dirty="0"/>
              <a:t>et al. </a:t>
            </a:r>
            <a:r>
              <a:rPr lang="en-US" sz="900" dirty="0"/>
              <a:t>(2016) </a:t>
            </a:r>
            <a:r>
              <a:rPr lang="en-US" sz="900" i="1" dirty="0"/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0" y="2709889"/>
            <a:ext cx="222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50,726 whole exomes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86" y="914401"/>
            <a:ext cx="4419600" cy="403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91000" y="4582158"/>
            <a:ext cx="13965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900" dirty="0" err="1">
                <a:latin typeface="Arial" pitchFamily="34" charset="0"/>
              </a:rPr>
              <a:t>Lek</a:t>
            </a:r>
            <a:r>
              <a:rPr lang="en-US" altLang="en-US" sz="900" dirty="0">
                <a:latin typeface="Arial" pitchFamily="34" charset="0"/>
              </a:rPr>
              <a:t> </a:t>
            </a:r>
            <a:r>
              <a:rPr lang="en-US" altLang="en-US" sz="900" i="1" dirty="0">
                <a:latin typeface="Arial" pitchFamily="34" charset="0"/>
              </a:rPr>
              <a:t>et al.</a:t>
            </a:r>
            <a:r>
              <a:rPr lang="en-US" altLang="en-US" sz="900" dirty="0">
                <a:latin typeface="Arial" pitchFamily="34" charset="0"/>
              </a:rPr>
              <a:t> (2016) </a:t>
            </a:r>
            <a:r>
              <a:rPr lang="en-US" altLang="en-US" sz="900" i="1" dirty="0">
                <a:latin typeface="Arial" pitchFamily="34" charset="0"/>
              </a:rPr>
              <a:t>Nature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2562780"/>
            <a:ext cx="222682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60,706 whole exomes</a:t>
            </a:r>
          </a:p>
        </p:txBody>
      </p:sp>
      <p:pic>
        <p:nvPicPr>
          <p:cNvPr id="13" name="Picture 2" descr="C:\Users\schrodis\AppData\Local\Microsoft\Windows\Temporary Internet Files\Content.Outlook\CR9CR369\IMG_26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85750" y="5348450"/>
            <a:ext cx="1334802" cy="1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52601" y="6516403"/>
            <a:ext cx="1133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Wright, 1931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0000" y="2709890"/>
            <a:ext cx="2226828" cy="372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5302644"/>
            <a:ext cx="3143250" cy="94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97"/>
          <p:cNvSpPr txBox="1">
            <a:spLocks noChangeArrowheads="1"/>
          </p:cNvSpPr>
          <p:nvPr/>
        </p:nvSpPr>
        <p:spPr bwMode="auto">
          <a:xfrm>
            <a:off x="4781550" y="6096001"/>
            <a:ext cx="971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200" dirty="0" err="1"/>
              <a:t>Ewens</a:t>
            </a:r>
            <a:r>
              <a:rPr lang="en-US" altLang="en-US" sz="1200" dirty="0"/>
              <a:t>, 1972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658510"/>
              </p:ext>
            </p:extLst>
          </p:nvPr>
        </p:nvGraphicFramePr>
        <p:xfrm>
          <a:off x="3113089" y="6096001"/>
          <a:ext cx="58102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Equation" r:id="rId7" imgW="583947" imgH="203112" progId="Equation.3">
                  <p:embed/>
                </p:oleObj>
              </mc:Choice>
              <mc:Fallback>
                <p:oleObj name="Equation" r:id="rId7" imgW="58394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089" y="6096001"/>
                        <a:ext cx="58102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019482"/>
              </p:ext>
            </p:extLst>
          </p:nvPr>
        </p:nvGraphicFramePr>
        <p:xfrm>
          <a:off x="3111500" y="6296026"/>
          <a:ext cx="5334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Equation" r:id="rId9" imgW="532937" imgH="177646" progId="Equation.3">
                  <p:embed/>
                </p:oleObj>
              </mc:Choice>
              <mc:Fallback>
                <p:oleObj name="Equation" r:id="rId9" imgW="532937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6296026"/>
                        <a:ext cx="53340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300172"/>
              </p:ext>
            </p:extLst>
          </p:nvPr>
        </p:nvGraphicFramePr>
        <p:xfrm>
          <a:off x="3105151" y="6467476"/>
          <a:ext cx="176212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" name="Equation" r:id="rId11" imgW="1765300" imgH="241300" progId="Equation.3">
                  <p:embed/>
                </p:oleObj>
              </mc:Choice>
              <mc:Fallback>
                <p:oleObj name="Equation" r:id="rId11" imgW="1765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1" y="6467476"/>
                        <a:ext cx="176212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49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132114"/>
            <a:ext cx="8915400" cy="5715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High allelic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Massive reservoir of rare variants in humans 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Following deep sequencing, we typically discover multiple disease-predisposing alleles at each susceptibility gene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High locus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Use of clinically-defined phenotypes engenders locus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Population histories generate locus heterogeneity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Basic biochemistry and systems biology argues for multiple loci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28800" y="76200"/>
            <a:ext cx="8610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/>
                </a:solidFill>
              </a:rPr>
              <a:t>Genetic Architecture of Diseases: Consistent Models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838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8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1096962"/>
          </a:xfrm>
        </p:spPr>
        <p:txBody>
          <a:bodyPr>
            <a:noAutofit/>
          </a:bodyPr>
          <a:lstStyle/>
          <a:p>
            <a:r>
              <a:rPr lang="en-US" sz="3300" b="1" dirty="0">
                <a:solidFill>
                  <a:schemeClr val="tx2"/>
                </a:solidFill>
              </a:rPr>
              <a:t>Exome-wide, Gene-based Recessive </a:t>
            </a:r>
            <a:r>
              <a:rPr lang="en-US" sz="3300" b="1" dirty="0" err="1">
                <a:solidFill>
                  <a:schemeClr val="tx2"/>
                </a:solidFill>
              </a:rPr>
              <a:t>Diplotype</a:t>
            </a:r>
            <a:r>
              <a:rPr lang="en-US" sz="3300" b="1" dirty="0">
                <a:solidFill>
                  <a:schemeClr val="tx2"/>
                </a:solidFill>
              </a:rPr>
              <a:t> Scan 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1066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1143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1" y="1600201"/>
            <a:ext cx="345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Compound heterozygosity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791200" y="27432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91200" y="32004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6324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9067800" y="28956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00200" y="27432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00200" y="32004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/>
          <p:cNvSpPr/>
          <p:nvPr/>
        </p:nvSpPr>
        <p:spPr>
          <a:xfrm>
            <a:off x="2133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2133600" y="29718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05000" y="1600201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 Site Recessive Effects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334001" y="3474534"/>
            <a:ext cx="68093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12948" y="4190291"/>
            <a:ext cx="4764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Gene-based Exome Scan</a:t>
            </a:r>
          </a:p>
        </p:txBody>
      </p:sp>
    </p:spTree>
    <p:extLst>
      <p:ext uri="{BB962C8B-B14F-4D97-AF65-F5344CB8AC3E}">
        <p14:creationId xmlns:p14="http://schemas.microsoft.com/office/powerpoint/2010/main" val="25879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/>
              <a:t>Recessive </a:t>
            </a:r>
            <a:r>
              <a:rPr lang="en-US" sz="3600" b="1" dirty="0" err="1"/>
              <a:t>Diplotype</a:t>
            </a:r>
            <a:r>
              <a:rPr lang="en-US" sz="3600" b="1" dirty="0"/>
              <a:t>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576" y="1219200"/>
            <a:ext cx="8826649" cy="51816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Power calculations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2-locus model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Gene-based Monte Carlo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using 1000 Genomes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15200" y="1828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15200" y="2209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15200" y="2514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15200" y="2895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9296400" y="19812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7696200" y="2286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6962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92964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15412" y="152400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05601" y="19005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05601" y="2205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705601" y="2586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76401" y="429142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01" y="4719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683410" y="5100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76401" y="5481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8956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172201" y="388620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2201" y="4314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79210" y="4695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72201" y="5076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73914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32781" y="4803886"/>
                <a:ext cx="2522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𝑙𝑎𝑟𝑔𝑒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781" y="4803886"/>
                <a:ext cx="2522550" cy="646331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72201" y="5457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72201" y="5838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865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14110</TotalTime>
  <Words>1465</Words>
  <Application>Microsoft Office PowerPoint</Application>
  <PresentationFormat>Widescreen</PresentationFormat>
  <Paragraphs>353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Symbol</vt:lpstr>
      <vt:lpstr>Wingdings</vt:lpstr>
      <vt:lpstr>Office Theme</vt:lpstr>
      <vt:lpstr>Equation</vt:lpstr>
      <vt:lpstr>Mapping Disease Genes using Recessive Diplotypes and Shared Chromosomal Regions </vt:lpstr>
      <vt:lpstr>Outline</vt:lpstr>
      <vt:lpstr>Background</vt:lpstr>
      <vt:lpstr>PowerPoint Presentation</vt:lpstr>
      <vt:lpstr>PowerPoint Presentation</vt:lpstr>
      <vt:lpstr>PowerPoint Presentation</vt:lpstr>
      <vt:lpstr>PowerPoint Presentation</vt:lpstr>
      <vt:lpstr>Exome-wide, Gene-based Recessive Diplotype Scan  </vt:lpstr>
      <vt:lpstr>Recessive Diplotype Scan</vt:lpstr>
      <vt:lpstr>2-locus Power Calculations</vt:lpstr>
      <vt:lpstr>PowerPoint Presentation</vt:lpstr>
      <vt:lpstr>Personalized Medicine Research Project The Central Wisconsin Population</vt:lpstr>
      <vt:lpstr>Application: Iron Overload Disorder</vt:lpstr>
      <vt:lpstr>PowerPoint Presentation</vt:lpstr>
      <vt:lpstr>Quantile-Quantile Plot</vt:lpstr>
      <vt:lpstr>FGF6</vt:lpstr>
      <vt:lpstr>Dose-Dependent FGF-6 Impact on Intracellular Iron</vt:lpstr>
      <vt:lpstr>FGF-6 and FGF6 Transcriptional Regulation of Hepcidin (HAMP) in Hepatocytes</vt:lpstr>
      <vt:lpstr>Evaluation of Three FGF6 Nonsynonymous Putative Functional Variants</vt:lpstr>
      <vt:lpstr>Variants Show Attenuation of Hepcidin Transcription Compared to Wildtype</vt:lpstr>
      <vt:lpstr>Variants Show Reduced Attenuation of Iron Uptake </vt:lpstr>
      <vt:lpstr>PowerPoint Presentation</vt:lpstr>
      <vt:lpstr>PowerPoint Presentation</vt:lpstr>
      <vt:lpstr>Acknowledgements</vt:lpstr>
      <vt:lpstr>Statistical Genetics Vignettes</vt:lpstr>
      <vt:lpstr>Vignette: Monogenic Recessive Disease Prevalence Estimation</vt:lpstr>
      <vt:lpstr>Recessive Disease Prevalence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Vignette: A fine mapping theorem</vt:lpstr>
      <vt:lpstr>Fine mapping theorem</vt:lpstr>
      <vt:lpstr>PowerPoint Presentation</vt:lpstr>
      <vt:lpstr>Fine mapping theorem application</vt:lpstr>
      <vt:lpstr>Identity-by-Descent Mapping </vt:lpstr>
      <vt:lpstr>Identity-by-Descent</vt:lpstr>
      <vt:lpstr>Shared Chromosomal Regions Simplified Analytic Model</vt:lpstr>
      <vt:lpstr>Pretty Plots</vt:lpstr>
      <vt:lpstr>Monte Carlo Simulations</vt:lpstr>
      <vt:lpstr>PowerPoint Presentation</vt:lpstr>
      <vt:lpstr>PowerPoint Presentation</vt:lpstr>
      <vt:lpstr>Identity-by-Decent Mapping in RA</vt:lpstr>
      <vt:lpstr>Chr 3 Signal</vt:lpstr>
      <vt:lpstr>Acknowledgements</vt:lpstr>
      <vt:lpstr>Percentage high positive stain cells </vt:lpstr>
    </vt:vector>
  </TitlesOfParts>
  <Company>Marshfield Clinic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of Four Disease Genetics Investigations using the Personalized Medicine Research Project</dc:title>
  <dc:creator>Schrodi, Steven J PHD</dc:creator>
  <cp:lastModifiedBy>Guo, Shicheng</cp:lastModifiedBy>
  <cp:revision>193</cp:revision>
  <dcterms:created xsi:type="dcterms:W3CDTF">2017-11-07T19:13:31Z</dcterms:created>
  <dcterms:modified xsi:type="dcterms:W3CDTF">2019-03-04T18:02:59Z</dcterms:modified>
</cp:coreProperties>
</file>